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10" r:id="rId2"/>
    <p:sldId id="260" r:id="rId3"/>
    <p:sldId id="265" r:id="rId4"/>
    <p:sldId id="266" r:id="rId5"/>
    <p:sldId id="267" r:id="rId6"/>
    <p:sldId id="361" r:id="rId7"/>
    <p:sldId id="271" r:id="rId8"/>
    <p:sldId id="332" r:id="rId9"/>
    <p:sldId id="331" r:id="rId10"/>
    <p:sldId id="333" r:id="rId11"/>
    <p:sldId id="334" r:id="rId12"/>
    <p:sldId id="335" r:id="rId13"/>
    <p:sldId id="336" r:id="rId14"/>
    <p:sldId id="337" r:id="rId15"/>
    <p:sldId id="371" r:id="rId16"/>
    <p:sldId id="340" r:id="rId17"/>
    <p:sldId id="353" r:id="rId18"/>
    <p:sldId id="365" r:id="rId19"/>
    <p:sldId id="362" r:id="rId20"/>
    <p:sldId id="354" r:id="rId21"/>
    <p:sldId id="355" r:id="rId22"/>
    <p:sldId id="356" r:id="rId23"/>
    <p:sldId id="363" r:id="rId24"/>
    <p:sldId id="341" r:id="rId25"/>
    <p:sldId id="344" r:id="rId26"/>
    <p:sldId id="348" r:id="rId27"/>
    <p:sldId id="321" r:id="rId28"/>
    <p:sldId id="323" r:id="rId29"/>
    <p:sldId id="324" r:id="rId30"/>
    <p:sldId id="325" r:id="rId31"/>
    <p:sldId id="326" r:id="rId32"/>
    <p:sldId id="327" r:id="rId33"/>
    <p:sldId id="328" r:id="rId34"/>
    <p:sldId id="349" r:id="rId35"/>
    <p:sldId id="350" r:id="rId36"/>
    <p:sldId id="351" r:id="rId37"/>
    <p:sldId id="359" r:id="rId38"/>
    <p:sldId id="360" r:id="rId39"/>
    <p:sldId id="373" r:id="rId40"/>
    <p:sldId id="372" r:id="rId41"/>
    <p:sldId id="368" r:id="rId42"/>
    <p:sldId id="366" r:id="rId43"/>
    <p:sldId id="367" r:id="rId44"/>
    <p:sldId id="330"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3" autoAdjust="0"/>
    <p:restoredTop sz="89139" autoAdjust="0"/>
  </p:normalViewPr>
  <p:slideViewPr>
    <p:cSldViewPr>
      <p:cViewPr varScale="1">
        <p:scale>
          <a:sx n="138" d="100"/>
          <a:sy n="138" d="100"/>
        </p:scale>
        <p:origin x="-230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81"/>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0FD9266-6F4B-4897-A3AF-B9A9F60D420A}" type="slidenum">
              <a:rPr lang="en-US"/>
              <a:pPr>
                <a:defRPr/>
              </a:pPr>
              <a:t>‹#›</a:t>
            </a:fld>
            <a:endParaRPr lang="en-US"/>
          </a:p>
        </p:txBody>
      </p:sp>
    </p:spTree>
    <p:extLst>
      <p:ext uri="{BB962C8B-B14F-4D97-AF65-F5344CB8AC3E}">
        <p14:creationId xmlns:p14="http://schemas.microsoft.com/office/powerpoint/2010/main" val="605079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4427C3EF-E49F-4130-98AD-56685368CA36}" type="slidenum">
              <a:rPr lang="en-US" smtClean="0"/>
              <a:pPr/>
              <a:t>1</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smtClean="0"/>
              <a:t>Evolution explains a lot about the pattern of diversity we see, organisms, diseases etc.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98C54D1-8A43-4E22-A310-20755449CA16}" type="slidenum">
              <a:rPr lang="en-US" smtClean="0"/>
              <a:pPr/>
              <a:t>10</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400" y="4343400"/>
            <a:ext cx="5029200" cy="4114800"/>
          </a:xfrm>
          <a:noFill/>
          <a:ln/>
        </p:spPr>
        <p:txBody>
          <a:bodyPr/>
          <a:lstStyle/>
          <a:p>
            <a:pPr eaLnBrk="1" hangingPunct="1">
              <a:spcAft>
                <a:spcPts val="1600"/>
              </a:spcAft>
            </a:pPr>
            <a:r>
              <a:rPr lang="en-US" smtClean="0"/>
              <a:t>Figure 2.8 The Irish elk confirms the fact of extinction</a:t>
            </a:r>
          </a:p>
          <a:p>
            <a:pPr eaLnBrk="1" hangingPunct="1">
              <a:spcAft>
                <a:spcPts val="1600"/>
              </a:spcAft>
            </a:pPr>
            <a:r>
              <a:rPr lang="en-US" smtClean="0"/>
              <a:t>Cuvier confirmed that fossils of the huge ice-age deer called the Irish elk represented an extinct species. Prior to Cuvier fossils of extinct animals were thought to be present but undiscovered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07CAD108-E5D7-4B70-A05A-054BD1D8697F}" type="slidenum">
              <a:rPr lang="en-US" smtClean="0"/>
              <a:pPr/>
              <a:t>11</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2.9 The law of succession consistent with theory of evolution, species are derived from ancestral species.</a:t>
            </a:r>
          </a:p>
          <a:p>
            <a:pPr eaLnBrk="1" hangingPunct="1"/>
            <a:r>
              <a:rPr lang="en-US" smtClean="0"/>
              <a:t>Early researchers so routinely observed close relationships between fossil and extant species from the same geographical area and between fossil forms in adjacent rock strata that the pattern became known as the law of succession. Darwin noted the similarities between the contemporary pygmy armadillo (</a:t>
            </a:r>
            <a:r>
              <a:rPr lang="en-US" i="1" smtClean="0"/>
              <a:t>Zaedyus pichiy</a:t>
            </a:r>
            <a:r>
              <a:rPr lang="en-US" smtClean="0"/>
              <a:t>) (top left) and the fossil glyptodont (bottom left) of Argentina. Richard Owen confirmed a pattern first recognized by William Clift when Owen identified the extinct Australian mammal </a:t>
            </a:r>
            <a:r>
              <a:rPr lang="en-US" i="1" smtClean="0"/>
              <a:t>Diprotodon</a:t>
            </a:r>
            <a:r>
              <a:rPr lang="en-US" smtClean="0"/>
              <a:t> (lower right) as a marsupial similar to the wombats (upper right) that live in Australia today (Dugan 1980). Fauna of N. America today and recent fossils.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72072A37-3760-4B80-B674-DD666A9EAC1D}" type="slidenum">
              <a:rPr lang="en-US" smtClean="0"/>
              <a:pPr/>
              <a:t>12</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400" y="4343400"/>
            <a:ext cx="5029200" cy="4114800"/>
          </a:xfrm>
          <a:noFill/>
          <a:ln/>
        </p:spPr>
        <p:txBody>
          <a:bodyPr/>
          <a:lstStyle/>
          <a:p>
            <a:pPr eaLnBrk="1" hangingPunct="1"/>
            <a:r>
              <a:rPr lang="en-US" smtClean="0"/>
              <a:t>Chapter 2 Opener A snake with legs.</a:t>
            </a:r>
          </a:p>
          <a:p>
            <a:pPr eaLnBrk="1" hangingPunct="1"/>
            <a:r>
              <a:rPr lang="en-US" smtClean="0"/>
              <a:t>This 95-million-year-old fossil snake has small but fully formed hind limbs. Called Haas's Holy Land snake (</a:t>
            </a:r>
            <a:r>
              <a:rPr lang="en-US" i="1" smtClean="0"/>
              <a:t>Haasiophis terrasanctus</a:t>
            </a:r>
            <a:r>
              <a:rPr lang="en-US" smtClean="0"/>
              <a:t>), it documents the previous existence of snakes leggier than any alive now. See Tchernov et al. (2000); Rieppel et al. (2003).</a:t>
            </a:r>
          </a:p>
          <a:p>
            <a:pPr eaLnBrk="1" hangingPunct="1"/>
            <a:endParaRPr lang="en-US" smtClean="0"/>
          </a:p>
          <a:p>
            <a:pPr eaLnBrk="1" hangingPunct="1"/>
            <a:r>
              <a:rPr lang="en-US" smtClean="0"/>
              <a:t>Not actually Transitional in the sense that this species connects one specific ancestor to a specific descendent or contemporary species, rather, the characters are such that they show a mixture of old and new.</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26683F2-1977-40E9-B02F-62F25132CED2}" type="slidenum">
              <a:rPr lang="en-US" smtClean="0"/>
              <a:pPr/>
              <a:t>13</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14400" y="4343400"/>
            <a:ext cx="5029200" cy="4114800"/>
          </a:xfrm>
          <a:noFill/>
          <a:ln/>
        </p:spPr>
        <p:txBody>
          <a:bodyPr/>
          <a:lstStyle/>
          <a:p>
            <a:pPr eaLnBrk="1" hangingPunct="1"/>
            <a:r>
              <a:rPr lang="en-US" smtClean="0"/>
              <a:t>Chapter 2 Opener A snake with legs.</a:t>
            </a:r>
          </a:p>
          <a:p>
            <a:pPr eaLnBrk="1" hangingPunct="1"/>
            <a:r>
              <a:rPr lang="en-US" smtClean="0"/>
              <a:t>This 95-million-year-old fossil snake has small but fully formed hind limbs. Called Haas's Holy Land snake (</a:t>
            </a:r>
            <a:r>
              <a:rPr lang="en-US" i="1" smtClean="0"/>
              <a:t>Haasiophis terrasanctus</a:t>
            </a:r>
            <a:r>
              <a:rPr lang="en-US" smtClean="0"/>
              <a:t>), it documents the previous existence of snakes leggier than any alive now. See Tchernov et al. (2000); Rieppel et al. (2003).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834FFFB-D143-4DBD-920D-4CDB664A15A7}" type="slidenum">
              <a:rPr lang="en-US" smtClean="0"/>
              <a:pPr/>
              <a:t>14</a:t>
            </a:fld>
            <a:endParaRPr lang="en-US" smtClean="0"/>
          </a:p>
        </p:txBody>
      </p:sp>
      <p:sp>
        <p:nvSpPr>
          <p:cNvPr id="56323"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14400" y="4343400"/>
            <a:ext cx="5029200" cy="4114800"/>
          </a:xfrm>
          <a:ln/>
        </p:spPr>
        <p:txBody>
          <a:bodyPr/>
          <a:lstStyle/>
          <a:p>
            <a:pPr eaLnBrk="1" hangingPunct="1">
              <a:defRPr/>
            </a:pPr>
            <a:r>
              <a:rPr lang="en-US" dirty="0" smtClean="0"/>
              <a:t>Figure 2.10 A bird with a dinosaur's skeleton and a dinosaur with feathers</a:t>
            </a:r>
          </a:p>
          <a:p>
            <a:pPr marL="228600" indent="-228600" eaLnBrk="1" hangingPunct="1">
              <a:buFontTx/>
              <a:buAutoNum type="alphaLcParenBoth"/>
              <a:defRPr/>
            </a:pPr>
            <a:r>
              <a:rPr lang="en-US" i="1" dirty="0" smtClean="0"/>
              <a:t>Archaeopteryx</a:t>
            </a:r>
            <a:r>
              <a:rPr lang="en-US" dirty="0" smtClean="0"/>
              <a:t>, a bird with modern feathers and a dinosaur-like skeleton. (b) </a:t>
            </a:r>
            <a:r>
              <a:rPr lang="en-US" i="1" dirty="0" err="1" smtClean="0"/>
              <a:t>Sinosauropteryx</a:t>
            </a:r>
            <a:r>
              <a:rPr lang="en-US" i="1" dirty="0" smtClean="0"/>
              <a:t> prima</a:t>
            </a:r>
            <a:r>
              <a:rPr lang="en-US" dirty="0" smtClean="0"/>
              <a:t>, a dinosaur with bristly structures on its neck, back, flanks, and tail that many paleontologists believe are down-like feathers. From Chen et al. (1998).</a:t>
            </a:r>
          </a:p>
          <a:p>
            <a:pPr marL="228600" indent="-228600" eaLnBrk="1" hangingPunct="1">
              <a:buFontTx/>
              <a:buAutoNum type="alphaLcParenBoth"/>
              <a:defRPr/>
            </a:pPr>
            <a:endParaRPr lang="en-US" dirty="0" smtClean="0"/>
          </a:p>
          <a:p>
            <a:pPr marL="228600" indent="-228600" eaLnBrk="1" hangingPunct="1">
              <a:buFontTx/>
              <a:buAutoNum type="alphaLcParenBoth"/>
              <a:defRPr/>
            </a:pPr>
            <a:r>
              <a:rPr lang="en-US" dirty="0" smtClean="0"/>
              <a:t>Teeth and 3 toed  hands, tail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p>
            <a:fld id="{5EDB628B-4C4D-469D-B154-924C7A63106F}" type="slidenum">
              <a:rPr lang="en-US"/>
              <a:pPr/>
              <a:t>15</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p:spPr>
        <p:txBody>
          <a:bodyPr/>
          <a:lstStyle/>
          <a:p>
            <a:pPr eaLnBrk="1" hangingPunct="1"/>
            <a:endParaRPr lang="en-US" smtClean="0">
              <a:latin typeface="Times" pitchFamily="123"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C874A57-F763-4934-99F4-89132B2621F6}" type="slidenum">
              <a:rPr lang="en-US" smtClean="0"/>
              <a:pPr/>
              <a:t>16</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Figure 2.12b Dinosaur feathers</a:t>
            </a:r>
          </a:p>
          <a:p>
            <a:pPr eaLnBrk="1" hangingPunct="1"/>
            <a:r>
              <a:rPr lang="en-US" dirty="0" smtClean="0"/>
              <a:t>(b) </a:t>
            </a:r>
            <a:r>
              <a:rPr lang="en-US" i="1" dirty="0" err="1" smtClean="0"/>
              <a:t>Microraptor</a:t>
            </a:r>
            <a:r>
              <a:rPr lang="en-US" i="1" dirty="0" smtClean="0"/>
              <a:t> </a:t>
            </a:r>
            <a:r>
              <a:rPr lang="en-US" i="1" dirty="0" err="1" smtClean="0"/>
              <a:t>gui</a:t>
            </a:r>
            <a:r>
              <a:rPr lang="en-US" dirty="0" smtClean="0"/>
              <a:t>, a </a:t>
            </a:r>
            <a:r>
              <a:rPr lang="en-US" dirty="0" err="1" smtClean="0"/>
              <a:t>dromaeosaur</a:t>
            </a:r>
            <a:r>
              <a:rPr lang="en-US" dirty="0" smtClean="0"/>
              <a:t> with flight feathers on all four limbs—that is, a four-winged dinosaur. From </a:t>
            </a:r>
            <a:r>
              <a:rPr lang="en-US" dirty="0" err="1" smtClean="0"/>
              <a:t>Xu</a:t>
            </a:r>
            <a:r>
              <a:rPr lang="en-US" dirty="0" smtClean="0"/>
              <a:t> et al. (2003).</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E92CFE33-B256-45B8-9C9E-0D8E0CEDB3F9}" type="slidenum">
              <a:rPr lang="en-US" smtClean="0"/>
              <a:pPr/>
              <a:t>17</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2.13 Transitional fossils documenting the evolution of whales from leggy ancestors</a:t>
            </a:r>
          </a:p>
          <a:p>
            <a:pPr eaLnBrk="1" hangingPunct="1"/>
            <a:r>
              <a:rPr lang="en-US" smtClean="0"/>
              <a:t>(a) Some contemporary whales have a vestigial femur and pelvis. (b) </a:t>
            </a:r>
            <a:r>
              <a:rPr lang="en-US" i="1" smtClean="0"/>
              <a:t>Basilosaurus isis</a:t>
            </a:r>
            <a:r>
              <a:rPr lang="en-US" smtClean="0"/>
              <a:t> fossils are about 38 million years old. They have reduced hind limbs that probably did not function in swimming. Instead, the legs may have been used as a grasping structure during copulation. From Gingerich et al. (1990). (c) </a:t>
            </a:r>
            <a:r>
              <a:rPr lang="en-US" i="1" smtClean="0"/>
              <a:t>Ambulocetus natans</a:t>
            </a:r>
            <a:r>
              <a:rPr lang="en-US" smtClean="0"/>
              <a:t> (literally translated, means "walk-whale swimming") fossils are about 50 million years old. They have functional hind limbs that were probably used as paddles in swimming. From Thewissen et al. (1994).</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Derived traits</a:t>
            </a:r>
            <a:endParaRPr lang="en-US" dirty="0"/>
          </a:p>
        </p:txBody>
      </p:sp>
      <p:sp>
        <p:nvSpPr>
          <p:cNvPr id="4" name="Slide Number Placeholder 3"/>
          <p:cNvSpPr>
            <a:spLocks noGrp="1"/>
          </p:cNvSpPr>
          <p:nvPr>
            <p:ph type="sldNum" sz="quarter" idx="10"/>
          </p:nvPr>
        </p:nvSpPr>
        <p:spPr/>
        <p:txBody>
          <a:bodyPr/>
          <a:lstStyle/>
          <a:p>
            <a:pPr>
              <a:defRPr/>
            </a:pPr>
            <a:fld id="{50FD9266-6F4B-4897-A3AF-B9A9F60D420A}"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87ADD44-2D4B-4F6C-B65A-E89C9BAC3145}" type="slidenum">
              <a:rPr lang="en-US" smtClean="0"/>
              <a:pPr/>
              <a:t>20</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2.2 Soapberry bugs</a:t>
            </a:r>
          </a:p>
          <a:p>
            <a:pPr eaLnBrk="1" hangingPunct="1"/>
            <a:r>
              <a:rPr lang="en-US" smtClean="0"/>
              <a:t>After Fig. 1 in Carroll and Boyd (1992).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22B18D02-C410-4441-8A5F-E268BE336A85}" type="slidenum">
              <a:rPr lang="en-US" smtClean="0"/>
              <a:pPr/>
              <a:t>2</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Figure 2.1 Two views of the history of life</a:t>
            </a:r>
          </a:p>
          <a:p>
            <a:pPr eaLnBrk="1" hangingPunct="1"/>
            <a:r>
              <a:rPr lang="en-US" dirty="0" smtClean="0"/>
              <a:t>Bishop Usher, other views as well</a:t>
            </a:r>
          </a:p>
          <a:p>
            <a:pPr eaLnBrk="1" hangingPunct="1"/>
            <a:r>
              <a:rPr lang="en-US" dirty="0" smtClean="0"/>
              <a:t>These cartoons illustrate the contrasting claims made by the Theory of Special Creation versus the Theory of Descent with Modification.</a:t>
            </a:r>
          </a:p>
          <a:p>
            <a:pPr eaLnBrk="1" hangingPunct="1"/>
            <a:endParaRPr lang="en-US" dirty="0" smtClean="0"/>
          </a:p>
          <a:p>
            <a:pPr eaLnBrk="1" hangingPunct="1"/>
            <a:r>
              <a:rPr lang="en-US" dirty="0" smtClean="0"/>
              <a:t>Focus on Descent with Modification in the following figures</a:t>
            </a:r>
          </a:p>
          <a:p>
            <a:pPr eaLnBrk="1" hangingPunct="1"/>
            <a:endParaRPr lang="en-US" dirty="0" smtClean="0"/>
          </a:p>
          <a:p>
            <a:pPr eaLnBrk="1" hangingPunct="1"/>
            <a:r>
              <a:rPr lang="en-US" dirty="0" smtClean="0"/>
              <a:t>add talk</a:t>
            </a:r>
            <a:r>
              <a:rPr lang="en-US" baseline="0" dirty="0" smtClean="0"/>
              <a:t> about humans</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B1B5BBF7-832C-4262-9BB2-6767CAD554BD}" type="slidenum">
              <a:rPr lang="en-US" smtClean="0"/>
              <a:pPr/>
              <a:t>21</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14400" y="4343400"/>
            <a:ext cx="5029200" cy="4114800"/>
          </a:xfrm>
          <a:noFill/>
          <a:ln/>
        </p:spPr>
        <p:txBody>
          <a:bodyPr/>
          <a:lstStyle/>
          <a:p>
            <a:pPr eaLnBrk="1" hangingPunct="1"/>
            <a:r>
              <a:rPr lang="en-US" smtClean="0"/>
              <a:t>Evolution uniformatism Figure 2.3a Evolutionary change in soapberry bugs</a:t>
            </a:r>
          </a:p>
          <a:p>
            <a:pPr eaLnBrk="1" hangingPunct="1"/>
            <a:r>
              <a:rPr lang="en-US" smtClean="0"/>
              <a:t>(a) The bar graphs show that the soapberry bugs found in nature on flat-podded golden rain trees have, on average, shorter beaks than bugs found on balloon vines. The balloon vine is native to southern Florida, while the flat-podded golden rain tree was introduced in the late 1920s from Asia. The data points below the horixontal axes show the mean beak length (</a:t>
            </a:r>
            <a:r>
              <a:rPr lang="en-US" smtClean="0">
                <a:ea typeface="ヒラギノ角ゴ Pro W3" pitchFamily="48" charset="-128"/>
              </a:rPr>
              <a:t>±</a:t>
            </a:r>
            <a:r>
              <a:rPr lang="en-US" smtClean="0"/>
              <a:t>standard error) of bugs reared in the lab on fruits from balloon vine (bv) versus flat-podded golden rain tree (fpgrt).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14DC3397-8774-41AC-8158-DA57398A475D}" type="slidenum">
              <a:rPr lang="en-US" smtClean="0"/>
              <a:pPr/>
              <a:t>22</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2.3b Evolutionary change in soapberry bugs</a:t>
            </a:r>
          </a:p>
          <a:p>
            <a:pPr eaLnBrk="1" hangingPunct="1"/>
            <a:r>
              <a:rPr lang="en-US" smtClean="0"/>
              <a:t>(b) The scatterplot shows the beak lengths of female soapberry bugs from Florida in museum collections (each data point represents one individual). See text for explanation. Rendered from Figs. 3, 4, and 6 in Carroll and Boyd (1992) and Fig. 3 in Carroll et al. (1997).</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E039D334-241B-4508-AEBE-343FF26379B2}" type="slidenum">
              <a:rPr lang="en-US"/>
              <a:pPr/>
              <a:t>23</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pPr eaLnBrk="1" hangingPunct="1"/>
            <a:endParaRPr lang="en-US" smtClean="0">
              <a:latin typeface="Times" pitchFamily="123"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71E67983-11B3-43D6-9DED-C5BD67C20BC1}" type="slidenum">
              <a:rPr lang="en-US" smtClean="0"/>
              <a:pPr/>
              <a:t>24</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2.15 Darwin's evolutionary tree</a:t>
            </a:r>
          </a:p>
          <a:p>
            <a:pPr eaLnBrk="1" hangingPunct="1"/>
            <a:r>
              <a:rPr lang="en-US" smtClean="0"/>
              <a:t>The root of this tree is at the bottom, so we read the history it records from bottom to top. Only illustration in Darwin’s on the origin of species Note some lineages go extinct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05782EA6-537B-4F71-BBEB-3FA2B518FB4E}" type="slidenum">
              <a:rPr lang="en-US" smtClean="0"/>
              <a:pPr/>
              <a:t>25</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2.17 Evidence that one species can split into two</a:t>
            </a:r>
          </a:p>
          <a:p>
            <a:pPr eaLnBrk="1" hangingPunct="1"/>
            <a:r>
              <a:rPr lang="en-US" smtClean="0"/>
              <a:t>Left, a Siberian greenish warbler (</a:t>
            </a:r>
            <a:r>
              <a:rPr lang="en-US" i="1" smtClean="0"/>
              <a:t>Phylloscopus trochiloides</a:t>
            </a:r>
            <a:r>
              <a:rPr lang="en-US" smtClean="0"/>
              <a:t>). Right, a map showing the ranges of the greenish warbler's geographic variants. The birds interbreed everywhere they meet around the Tibetan Plateau, except where the northwestern form meets the northeastern form in the region indicated by hash marks. There, the birds behave as different species. Photo by D. Irwin, from Wake (2001); map from Irwin et al. (2005).</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2CBE847-CA9A-4E1C-A347-CEF8E31599A6}" type="slidenum">
              <a:rPr lang="en-US" smtClean="0"/>
              <a:pPr/>
              <a:t>26</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4114800"/>
          </a:xfrm>
          <a:noFill/>
          <a:ln/>
        </p:spPr>
        <p:txBody>
          <a:bodyPr/>
          <a:lstStyle/>
          <a:p>
            <a:pPr eaLnBrk="1" hangingPunct="1"/>
            <a:r>
              <a:rPr lang="en-US" smtClean="0"/>
              <a:t>Homology: Study of likeness. Traits in different species are similar because of descent from common ancestor</a:t>
            </a:r>
          </a:p>
          <a:p>
            <a:pPr eaLnBrk="1" hangingPunct="1"/>
            <a:r>
              <a:rPr lang="en-US" smtClean="0"/>
              <a:t>Figure 2.18 Structural homologies</a:t>
            </a:r>
          </a:p>
          <a:p>
            <a:pPr eaLnBrk="1" hangingPunct="1"/>
            <a:r>
              <a:rPr lang="en-US" smtClean="0"/>
              <a:t>These vertebrate forelimbs are used for different functions, but have the same sequence and arrangement of bones. In this illustration, homologous bones are colored in the same way and are labeled on the human arm.</a:t>
            </a:r>
          </a:p>
          <a:p>
            <a:pPr eaLnBrk="1" hangingPunct="1"/>
            <a:endParaRPr lang="en-US" smtClean="0"/>
          </a:p>
          <a:p>
            <a:pPr eaLnBrk="1" hangingPunct="1"/>
            <a:r>
              <a:rPr lang="en-US" smtClean="0"/>
              <a:t>Same genes involved in limb elongation across animals</a:t>
            </a:r>
          </a:p>
          <a:p>
            <a:pPr eaLnBrk="1" hangingPunct="1"/>
            <a:endParaRPr lang="en-US" smtClean="0"/>
          </a:p>
          <a:p>
            <a:pPr eaLnBrk="1" hangingPunct="1"/>
            <a:r>
              <a:rPr lang="en-US" smtClean="0"/>
              <a:t>Basis for model organism for medical research</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D0034812-7936-4603-9AAB-1D8E562D017F}" type="slidenum">
              <a:rPr lang="en-US" smtClean="0"/>
              <a:pPr/>
              <a:t>27</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2.19 Nonhomologous similarities</a:t>
            </a:r>
          </a:p>
          <a:p>
            <a:pPr eaLnBrk="1" hangingPunct="1"/>
            <a:r>
              <a:rPr lang="en-US" smtClean="0"/>
              <a:t>This shark and Orca both have streamlined shapes, powerful tails, and short fins or flippers, even though one is a fish and the other a mammal. These similarities all make sense in light of their function and are not homologous.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ED1CA35-9C5A-4384-AB74-E09FA90C088D}" type="slidenum">
              <a:rPr lang="en-US" smtClean="0"/>
              <a:pPr/>
              <a:t>28</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2.21 More structural homologies Monocot 3 sepals and 3 petals = tepal</a:t>
            </a:r>
          </a:p>
          <a:p>
            <a:pPr eaLnBrk="1" hangingPunct="1"/>
            <a:r>
              <a:rPr lang="en-US" smtClean="0"/>
              <a:t>Orchid flowers are diverse in size and shape, but are comprised of elements that are similar in structure and orientation. From Darwin (1862).</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FBD5AD74-8C8C-4D77-BB3B-2023FA48C60D}" type="slidenum">
              <a:rPr lang="en-US" smtClean="0"/>
              <a:pPr/>
              <a:t>29</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2.22 A genetic homology: the genetic code</a:t>
            </a:r>
          </a:p>
          <a:p>
            <a:pPr eaLnBrk="1" hangingPunct="1"/>
            <a:r>
              <a:rPr lang="en-US" smtClean="0"/>
              <a:t>In almost every organism, the same nucleotide triplets, or codons, specify the same amino acids to be incorporated into proteins. This chart shows a portion of the code. The entire code appears in Chapter 5, Figure 5.3.</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272BCF0C-0883-4DBF-887C-A564DC52C64E}" type="slidenum">
              <a:rPr lang="en-US" smtClean="0"/>
              <a:pPr/>
              <a:t>30</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Figure 2.23 A genetic flaw that humans share with chimpanzees, proximal repeat not found in gorillas etc.</a:t>
            </a:r>
          </a:p>
          <a:p>
            <a:pPr marL="228600" indent="-228600" eaLnBrk="1" hangingPunct="1">
              <a:buAutoNum type="alphaLcParenBoth"/>
            </a:pPr>
            <a:r>
              <a:rPr lang="en-US" dirty="0" smtClean="0"/>
              <a:t>The proximal CMT1A repeat, near the gene for PMP-22, is a duplication of the distal repeat on the other side of the gene. (b) The proximal repeat can align with the distal repeat during meiosis, resulting in unequal crossing-over. (c) The genotypes that result from the unequal crossing-over are associated with neurological disorders.</a:t>
            </a:r>
          </a:p>
          <a:p>
            <a:pPr marL="228600" indent="-228600" eaLnBrk="1" hangingPunct="1">
              <a:buAutoNum type="alphaLcParenBoth"/>
            </a:pPr>
            <a:endParaRPr lang="en-US" dirty="0" smtClean="0"/>
          </a:p>
          <a:p>
            <a:pPr marL="228600" indent="-228600" eaLnBrk="1" hangingPunct="1">
              <a:buAutoNum type="alphaLcParenBoth"/>
            </a:pPr>
            <a:r>
              <a:rPr lang="en-US" dirty="0" smtClean="0"/>
              <a:t>http://</a:t>
            </a:r>
            <a:r>
              <a:rPr lang="en-US" dirty="0" err="1" smtClean="0"/>
              <a:t>ghr.nlm.nih.gov</a:t>
            </a:r>
            <a:r>
              <a:rPr lang="en-US" dirty="0" smtClean="0"/>
              <a:t>/gene/PMP22</a:t>
            </a:r>
          </a:p>
          <a:p>
            <a:pPr marL="228600" indent="-228600" eaLnBrk="1" hangingPunct="1">
              <a:buAutoNum type="alphaLcParenBoth"/>
            </a:pPr>
            <a:endParaRPr lang="en-US" dirty="0" smtClean="0"/>
          </a:p>
          <a:p>
            <a:pPr marL="228600" indent="-228600" eaLnBrk="1" hangingPunct="1">
              <a:buAutoNum type="alphaLcParenBoth"/>
            </a:pPr>
            <a:r>
              <a:rPr lang="en-US" dirty="0" smtClean="0"/>
              <a:t>repeats drawn on board</a:t>
            </a:r>
          </a:p>
          <a:p>
            <a:pPr marL="228600" indent="-228600" eaLnBrk="1" hangingPunct="1">
              <a:buAutoNum type="alphaLcParenBoth"/>
            </a:pPr>
            <a:endParaRPr lang="en-US" dirty="0" smtClean="0"/>
          </a:p>
          <a:p>
            <a:pPr marL="228600" indent="-228600" eaLnBrk="1" hangingPunct="1">
              <a:buAutoNum type="alphaLcParenBoth"/>
            </a:pP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0099EB2-C531-4727-AC82-1224742249AD}" type="slidenum">
              <a:rPr lang="en-US" smtClean="0"/>
              <a:pPr/>
              <a:t>3</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2.4 (part 1) Vestigial structural traits</a:t>
            </a:r>
          </a:p>
          <a:p>
            <a:pPr eaLnBrk="1" hangingPunct="1"/>
            <a:r>
              <a:rPr lang="en-US" smtClean="0"/>
              <a:t>The brown kiwi, a flightless bird, has tiny, useless wings.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F62C9B0E-E92F-44C3-BD3E-E82D618C0D18}" type="slidenum">
              <a:rPr lang="en-US" smtClean="0"/>
              <a:pPr/>
              <a:t>31</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Figure 2.24a Processed </a:t>
            </a:r>
            <a:r>
              <a:rPr lang="en-US" dirty="0" err="1" smtClean="0"/>
              <a:t>pseudogenes</a:t>
            </a:r>
            <a:r>
              <a:rPr lang="en-US" dirty="0" smtClean="0"/>
              <a:t> used to test Darwin's hypothesis of common ancestry</a:t>
            </a:r>
          </a:p>
          <a:p>
            <a:pPr marL="228600" indent="-228600" eaLnBrk="1" hangingPunct="1">
              <a:buAutoNum type="alphaLcParenBoth"/>
            </a:pPr>
            <a:r>
              <a:rPr lang="en-US" dirty="0" smtClean="0"/>
              <a:t>Processed </a:t>
            </a:r>
            <a:r>
              <a:rPr lang="en-US" dirty="0" err="1" smtClean="0"/>
              <a:t>pseudogenes</a:t>
            </a:r>
            <a:r>
              <a:rPr lang="en-US" dirty="0" smtClean="0"/>
              <a:t> arise when processed messenger RNAs are reverse transcribed and inserted into the genome; biologists can estimate their age by the number of mutations they have accumulated.</a:t>
            </a:r>
          </a:p>
          <a:p>
            <a:pPr marL="228600" indent="-228600" eaLnBrk="1" hangingPunct="1">
              <a:buAutoNum type="alphaLcParenBoth"/>
            </a:pPr>
            <a:endParaRPr lang="en-US" dirty="0" smtClean="0"/>
          </a:p>
          <a:p>
            <a:pPr marL="228600" indent="-228600" eaLnBrk="1" hangingPunct="1">
              <a:buAutoNum type="alphaLcParenBoth"/>
            </a:pPr>
            <a:r>
              <a:rPr lang="en-US" dirty="0" smtClean="0"/>
              <a:t>Telomerase</a:t>
            </a:r>
            <a:r>
              <a:rPr lang="en-US" baseline="0" dirty="0" smtClean="0"/>
              <a:t> </a:t>
            </a:r>
            <a:r>
              <a:rPr lang="en-US" dirty="0" smtClean="0"/>
              <a:t>adds DNA at the 3' end at the end of our chromosomes (telomere area), and uses RNA as a template for elongation = reverse</a:t>
            </a:r>
            <a:r>
              <a:rPr lang="en-US" baseline="0" dirty="0" smtClean="0"/>
              <a:t> transcriptase in nearly all </a:t>
            </a:r>
            <a:r>
              <a:rPr lang="en-US" baseline="0" dirty="0" err="1" smtClean="0"/>
              <a:t>euKaryotes</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1E83818-8FF3-4B9C-A4D9-E232C86C8A40}" type="slidenum">
              <a:rPr lang="en-US" smtClean="0"/>
              <a:pPr/>
              <a:t>32</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2.24b Processed pseudogenes used to test Darwin's hypothesis of common ancestry</a:t>
            </a:r>
          </a:p>
          <a:p>
            <a:pPr eaLnBrk="1" hangingPunct="1"/>
            <a:r>
              <a:rPr lang="en-US" smtClean="0"/>
              <a:t>(b) If Darwin's hypothesis of common ancestry is correct, then older, processed pseudogenes should occur in a broader range of species.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A53486E6-AAE3-41D6-811B-0A00B4EFD8FE}" type="slidenum">
              <a:rPr lang="en-US" smtClean="0"/>
              <a:pPr/>
              <a:t>33</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2.24c Processed pseudogenes used to test Darwin's hypothesis of common ancestry</a:t>
            </a:r>
          </a:p>
          <a:p>
            <a:pPr eaLnBrk="1" hangingPunct="1"/>
            <a:r>
              <a:rPr lang="en-US" smtClean="0"/>
              <a:t> (c) The taxonomic distributions of these six processed pseudogenes are consistent with this prediction.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D186E5DA-4DF7-43CE-99EF-20477F0EE8A5}" type="slidenum">
              <a:rPr lang="en-US" smtClean="0"/>
              <a:pPr/>
              <a:t>34</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2.25 The geologic time scale</a:t>
            </a:r>
          </a:p>
          <a:p>
            <a:pPr eaLnBrk="1" hangingPunct="1"/>
            <a:r>
              <a:rPr lang="en-US" smtClean="0"/>
              <a:t>The sequence of eons, eras, periods, and epochs shown on the left part of this diagram was established through the techniques of relative dating. Each named interval of time is associated with a distinctive fossil flora and fauna. The absolute ages included here were added much later, when radiometric dating systems became available. The abbreviation mya stands for millions of years ago. The evolutionary tree on the right includes some important fossils (in black) and a few familiar extant organisms (in green). See Hedges (2002) for a detailed overview of the tree of life. The divergence times marked by red dots are estimates based on genetic data (Hedges and Kumar 2003).</a:t>
            </a:r>
          </a:p>
          <a:p>
            <a:pPr eaLnBrk="1" hangingPunct="1"/>
            <a:r>
              <a:rPr lang="en-US" smtClean="0"/>
              <a:t>Principle of superposition</a:t>
            </a:r>
          </a:p>
          <a:p>
            <a:pPr eaLnBrk="1" hangingPunct="1"/>
            <a:r>
              <a:rPr lang="en-US" smtClean="0"/>
              <a:t>Principle of Horizontality</a:t>
            </a:r>
          </a:p>
          <a:p>
            <a:pPr eaLnBrk="1" hangingPunct="1"/>
            <a:r>
              <a:rPr lang="en-US" smtClean="0"/>
              <a:t>Principle of cross-cutting relationships</a:t>
            </a:r>
          </a:p>
          <a:p>
            <a:pPr eaLnBrk="1" hangingPunct="1"/>
            <a:r>
              <a:rPr lang="en-US" smtClean="0"/>
              <a:t>Principle of inclusions</a:t>
            </a:r>
          </a:p>
          <a:p>
            <a:pPr eaLnBrk="1" hangingPunct="1"/>
            <a:r>
              <a:rPr lang="en-US" smtClean="0"/>
              <a:t>Principle of faunal successions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414D6EA-4EAA-43E9-871E-BBFDD38098D4}" type="slidenum">
              <a:rPr lang="en-US" smtClean="0"/>
              <a:pPr/>
              <a:t>35</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2.26 Radioactive decay</a:t>
            </a:r>
          </a:p>
          <a:p>
            <a:pPr eaLnBrk="1" hangingPunct="1"/>
            <a:r>
              <a:rPr lang="en-US" smtClean="0"/>
              <a:t>Many radioactive isotopes decay through a series of intermediates until a stable daughter isotope is produced. Researchers measure the ratio of parent isotope to daughter isotope in a rock sample, then use a graph like this to convert the measured ratio to the number of half-lives elapsed. Multiplying the number of half-lives that have passed by the number of years it takes for a half-life to elapse yields an estimate for the absolute age of the rock.</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6B421B2-FC3D-463E-A312-65A8F711AA0A}" type="slidenum">
              <a:rPr lang="en-US" smtClean="0"/>
              <a:pPr/>
              <a:t>36</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400" y="4343400"/>
            <a:ext cx="5029200" cy="4114800"/>
          </a:xfrm>
          <a:noFill/>
          <a:ln/>
        </p:spPr>
        <p:txBody>
          <a:bodyPr/>
          <a:lstStyle/>
          <a:p>
            <a:pPr eaLnBrk="1" hangingPunct="1"/>
            <a:r>
              <a:rPr lang="en-US" smtClean="0"/>
              <a:t>Table 2.1 Parent and daughter isotopes used in radiometric dating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749214E4-EDBB-4D35-9318-0192A7F5C74C}" type="slidenum">
              <a:rPr lang="en-US" smtClean="0"/>
              <a:pPr/>
              <a:t>44</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83AA594-D558-4F06-A720-A02B9A29E236}" type="slidenum">
              <a:rPr lang="en-US" smtClean="0"/>
              <a:pPr/>
              <a:t>4</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2.4 (part 2) Vestigial structural traits</a:t>
            </a:r>
          </a:p>
          <a:p>
            <a:pPr eaLnBrk="1" hangingPunct="1"/>
            <a:r>
              <a:rPr lang="en-US" smtClean="0"/>
              <a:t>The rubber boa has a tiny remnant hind limb, called a spur, on either side of its vent.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D379D97F-1474-4FB0-8C01-5010208B64C0}" type="slidenum">
              <a:rPr lang="en-US" smtClean="0"/>
              <a:pPr/>
              <a:t>5</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2.5 Human vestigial traits</a:t>
            </a:r>
          </a:p>
          <a:p>
            <a:pPr eaLnBrk="1" hangingPunct="1"/>
            <a:r>
              <a:rPr lang="en-US" smtClean="0"/>
              <a:t>(a) Humans have a rudimentary tailbone, called the coccyx. (b) Humans have a muscle, the arrector pili, at the base of each hair follicle. When it contracts, producing a goosebump, the hair stands up. (c) If we were hairy, like this chimpanzee, then contraction of our arrector pili muscles would increase the loft of our fur to keep us warm, or to make us look more intimidating.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endParaRPr lang="en-US" dirty="0"/>
          </a:p>
        </p:txBody>
      </p:sp>
      <p:sp>
        <p:nvSpPr>
          <p:cNvPr id="48132" name="Slide Number Placeholder 3"/>
          <p:cNvSpPr>
            <a:spLocks noGrp="1"/>
          </p:cNvSpPr>
          <p:nvPr>
            <p:ph type="sldNum" sz="quarter" idx="5"/>
          </p:nvPr>
        </p:nvSpPr>
        <p:spPr>
          <a:noFill/>
        </p:spPr>
        <p:txBody>
          <a:bodyPr/>
          <a:lstStyle/>
          <a:p>
            <a:fld id="{16F009A0-33BC-4CF3-BFFD-1BAE1D367E65}"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5F0658B-9EDE-4CDB-8A7D-912F03AE811E}" type="slidenum">
              <a:rPr lang="en-US" smtClean="0"/>
              <a:pPr/>
              <a:t>7</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14400" y="4343400"/>
            <a:ext cx="5029200" cy="4114800"/>
          </a:xfrm>
          <a:noFill/>
          <a:ln/>
        </p:spPr>
        <p:txBody>
          <a:bodyPr/>
          <a:lstStyle/>
          <a:p>
            <a:pPr eaLnBrk="1" hangingPunct="1"/>
            <a:r>
              <a:rPr lang="en-US" smtClean="0"/>
              <a:t>Figure 2.6 Developmental vestigial traits</a:t>
            </a:r>
          </a:p>
          <a:p>
            <a:pPr eaLnBrk="1" hangingPunct="1"/>
            <a:r>
              <a:rPr lang="en-US" smtClean="0"/>
              <a:t>Adult chickens have three digits in their wings and four in their feet. But during development, an extra digit appears for a short time in the "hand" (top) and foot (bottom). From Burke and Feduccia (1997).</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ECA6834-DC63-436D-A237-6E41C5FC2E91}" type="slidenum">
              <a:rPr lang="en-US" smtClean="0"/>
              <a:pPr/>
              <a:t>8</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36475619-0DA5-4631-B942-ACA32AA79E25}" type="slidenum">
              <a:rPr lang="en-US" smtClean="0"/>
              <a:pPr/>
              <a:t>9</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DDB98-9C6C-4A99-A89B-593E2DC4902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4F4A35-8DCD-4DAE-B74C-822956C9D7E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166484-608A-4F04-A5B7-DA2A5C79788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2CDB30-2C98-4E82-B007-0A72C458AB5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43774B-4AF0-4061-A556-F7F1E1DE982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96C687-84A7-4980-8CBA-9F1D97EA62E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086FF2-0B57-4FE1-9A4A-DD8DBFAA880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1A1F3D-48EE-4A24-9ED4-01066E525F1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FCA04F4-E2DA-4793-8ACC-3038713BCC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EA9807-0DD0-4D44-B37E-6CFA31C523B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98AC47-D8E7-45E7-A336-016EBDE10B4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15A064B-892A-4A0B-B4D4-3C1FF013FD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381000" y="1676400"/>
            <a:ext cx="7848600" cy="3503613"/>
          </a:xfrm>
          <a:prstGeom prst="rect">
            <a:avLst/>
          </a:prstGeom>
          <a:noFill/>
          <a:ln w="9525">
            <a:noFill/>
            <a:miter lim="800000"/>
            <a:headEnd/>
            <a:tailEnd/>
          </a:ln>
        </p:spPr>
        <p:txBody>
          <a:bodyPr>
            <a:spAutoFit/>
          </a:bodyPr>
          <a:lstStyle/>
          <a:p>
            <a:pPr marL="457200" indent="-457200"/>
            <a:r>
              <a:rPr lang="en-US" sz="3200"/>
              <a:t>Evidence for Evolution: Pattern</a:t>
            </a:r>
          </a:p>
          <a:p>
            <a:pPr marL="457200" indent="-457200"/>
            <a:endParaRPr lang="en-US" sz="3200"/>
          </a:p>
          <a:p>
            <a:pPr marL="457200" indent="-457200"/>
            <a:endParaRPr lang="en-US" sz="3200"/>
          </a:p>
          <a:p>
            <a:pPr marL="457200" indent="-457200">
              <a:buFontTx/>
              <a:buAutoNum type="romanUcPeriod"/>
            </a:pPr>
            <a:r>
              <a:rPr lang="en-US" sz="3200"/>
              <a:t>Motivation</a:t>
            </a:r>
          </a:p>
          <a:p>
            <a:pPr marL="457200" indent="-457200"/>
            <a:r>
              <a:rPr lang="en-US" sz="3200"/>
              <a:t>    How does evolution explain historical and contemporary patterns of biological diversity??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02_F08"/>
          <p:cNvPicPr>
            <a:picLocks noChangeAspect="1" noChangeArrowheads="1"/>
          </p:cNvPicPr>
          <p:nvPr/>
        </p:nvPicPr>
        <p:blipFill>
          <a:blip r:embed="rId3" cstate="print"/>
          <a:srcRect/>
          <a:stretch>
            <a:fillRect/>
          </a:stretch>
        </p:blipFill>
        <p:spPr bwMode="auto">
          <a:xfrm>
            <a:off x="1930400" y="228600"/>
            <a:ext cx="5294313" cy="6399213"/>
          </a:xfrm>
          <a:prstGeom prst="rect">
            <a:avLst/>
          </a:prstGeom>
          <a:noFill/>
          <a:ln w="9525">
            <a:noFill/>
            <a:miter lim="800000"/>
            <a:headEnd/>
            <a:tailEnd/>
          </a:ln>
        </p:spPr>
      </p:pic>
      <p:sp>
        <p:nvSpPr>
          <p:cNvPr id="11267" name="Text Box 3"/>
          <p:cNvSpPr txBox="1">
            <a:spLocks noChangeArrowheads="1"/>
          </p:cNvSpPr>
          <p:nvPr/>
        </p:nvSpPr>
        <p:spPr bwMode="auto">
          <a:xfrm>
            <a:off x="212725" y="188913"/>
            <a:ext cx="1454150" cy="366712"/>
          </a:xfrm>
          <a:prstGeom prst="rect">
            <a:avLst/>
          </a:prstGeom>
          <a:noFill/>
          <a:ln w="9525">
            <a:noFill/>
            <a:miter lim="800000"/>
            <a:headEnd/>
            <a:tailEnd/>
          </a:ln>
        </p:spPr>
        <p:txBody>
          <a:bodyPr wrap="none">
            <a:spAutoFit/>
          </a:bodyPr>
          <a:lstStyle/>
          <a:p>
            <a:r>
              <a:rPr lang="en-US"/>
              <a:t>B. Extinction</a:t>
            </a:r>
          </a:p>
        </p:txBody>
      </p:sp>
      <p:sp>
        <p:nvSpPr>
          <p:cNvPr id="11268" name="TextBox 3"/>
          <p:cNvSpPr txBox="1">
            <a:spLocks noChangeArrowheads="1"/>
          </p:cNvSpPr>
          <p:nvPr/>
        </p:nvSpPr>
        <p:spPr bwMode="auto">
          <a:xfrm>
            <a:off x="152400" y="2286000"/>
            <a:ext cx="1812925" cy="646113"/>
          </a:xfrm>
          <a:prstGeom prst="rect">
            <a:avLst/>
          </a:prstGeom>
          <a:noFill/>
          <a:ln w="9525">
            <a:noFill/>
            <a:miter lim="800000"/>
            <a:headEnd/>
            <a:tailEnd/>
          </a:ln>
        </p:spPr>
        <p:txBody>
          <a:bodyPr wrap="none">
            <a:spAutoFit/>
          </a:bodyPr>
          <a:lstStyle/>
          <a:p>
            <a:r>
              <a:rPr lang="en-US"/>
              <a:t>Irish Elk</a:t>
            </a:r>
          </a:p>
          <a:p>
            <a:r>
              <a:rPr lang="en-US"/>
              <a:t>  actually a deer</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02_F09"/>
          <p:cNvPicPr>
            <a:picLocks noChangeAspect="1" noChangeArrowheads="1"/>
          </p:cNvPicPr>
          <p:nvPr/>
        </p:nvPicPr>
        <p:blipFill>
          <a:blip r:embed="rId3" cstate="print"/>
          <a:srcRect/>
          <a:stretch>
            <a:fillRect/>
          </a:stretch>
        </p:blipFill>
        <p:spPr bwMode="auto">
          <a:xfrm>
            <a:off x="304800" y="1130300"/>
            <a:ext cx="8531225" cy="4595813"/>
          </a:xfrm>
          <a:prstGeom prst="rect">
            <a:avLst/>
          </a:prstGeom>
          <a:noFill/>
          <a:ln w="9525">
            <a:noFill/>
            <a:miter lim="800000"/>
            <a:headEnd/>
            <a:tailEnd/>
          </a:ln>
        </p:spPr>
      </p:pic>
      <p:sp>
        <p:nvSpPr>
          <p:cNvPr id="12291" name="Text Box 3"/>
          <p:cNvSpPr txBox="1">
            <a:spLocks noChangeArrowheads="1"/>
          </p:cNvSpPr>
          <p:nvPr/>
        </p:nvSpPr>
        <p:spPr bwMode="auto">
          <a:xfrm>
            <a:off x="593725" y="112713"/>
            <a:ext cx="7613650" cy="915987"/>
          </a:xfrm>
          <a:prstGeom prst="rect">
            <a:avLst/>
          </a:prstGeom>
          <a:noFill/>
          <a:ln w="9525">
            <a:noFill/>
            <a:miter lim="800000"/>
            <a:headEnd/>
            <a:tailEnd/>
          </a:ln>
        </p:spPr>
        <p:txBody>
          <a:bodyPr wrap="none">
            <a:spAutoFit/>
          </a:bodyPr>
          <a:lstStyle/>
          <a:p>
            <a:r>
              <a:rPr lang="en-US" dirty="0"/>
              <a:t>C. Law of Succession</a:t>
            </a:r>
          </a:p>
          <a:p>
            <a:r>
              <a:rPr lang="en-US" dirty="0"/>
              <a:t>     </a:t>
            </a:r>
          </a:p>
          <a:p>
            <a:r>
              <a:rPr lang="en-US" dirty="0"/>
              <a:t>      Correspondence between fossil and living forms from the same locale</a:t>
            </a:r>
          </a:p>
        </p:txBody>
      </p:sp>
      <p:sp>
        <p:nvSpPr>
          <p:cNvPr id="12292" name="Text Box 4"/>
          <p:cNvSpPr txBox="1">
            <a:spLocks noChangeArrowheads="1"/>
          </p:cNvSpPr>
          <p:nvPr/>
        </p:nvSpPr>
        <p:spPr bwMode="auto">
          <a:xfrm>
            <a:off x="365125" y="5980113"/>
            <a:ext cx="6496050" cy="366712"/>
          </a:xfrm>
          <a:prstGeom prst="rect">
            <a:avLst/>
          </a:prstGeom>
          <a:noFill/>
          <a:ln w="9525">
            <a:noFill/>
            <a:miter lim="800000"/>
            <a:headEnd/>
            <a:tailEnd/>
          </a:ln>
        </p:spPr>
        <p:txBody>
          <a:bodyPr wrap="none">
            <a:spAutoFit/>
          </a:bodyPr>
          <a:lstStyle/>
          <a:p>
            <a:r>
              <a:rPr lang="en-US"/>
              <a:t>Armadillo                                                                       Wombat</a:t>
            </a:r>
          </a:p>
        </p:txBody>
      </p:sp>
      <p:sp>
        <p:nvSpPr>
          <p:cNvPr id="12293" name="TextBox 4"/>
          <p:cNvSpPr txBox="1">
            <a:spLocks noChangeArrowheads="1"/>
          </p:cNvSpPr>
          <p:nvPr/>
        </p:nvSpPr>
        <p:spPr bwMode="auto">
          <a:xfrm>
            <a:off x="2362200" y="5486400"/>
            <a:ext cx="6610350" cy="369888"/>
          </a:xfrm>
          <a:prstGeom prst="rect">
            <a:avLst/>
          </a:prstGeom>
          <a:noFill/>
          <a:ln w="9525">
            <a:noFill/>
            <a:miter lim="800000"/>
            <a:headEnd/>
            <a:tailEnd/>
          </a:ln>
        </p:spPr>
        <p:txBody>
          <a:bodyPr wrap="none">
            <a:spAutoFit/>
          </a:bodyPr>
          <a:lstStyle/>
          <a:p>
            <a:r>
              <a:rPr lang="en-US"/>
              <a:t>Fossil from Argentina                                  Fossil from Australia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2_F00"/>
          <p:cNvPicPr>
            <a:picLocks noChangeAspect="1" noChangeArrowheads="1"/>
          </p:cNvPicPr>
          <p:nvPr/>
        </p:nvPicPr>
        <p:blipFill>
          <a:blip r:embed="rId3" cstate="print"/>
          <a:srcRect/>
          <a:stretch>
            <a:fillRect/>
          </a:stretch>
        </p:blipFill>
        <p:spPr bwMode="auto">
          <a:xfrm>
            <a:off x="304800" y="393700"/>
            <a:ext cx="8531225" cy="6081713"/>
          </a:xfrm>
          <a:prstGeom prst="rect">
            <a:avLst/>
          </a:prstGeom>
          <a:noFill/>
          <a:ln w="9525">
            <a:noFill/>
            <a:miter lim="800000"/>
            <a:headEnd/>
            <a:tailEnd/>
          </a:ln>
        </p:spPr>
      </p:pic>
      <p:sp>
        <p:nvSpPr>
          <p:cNvPr id="13315" name="Text Box 3"/>
          <p:cNvSpPr txBox="1">
            <a:spLocks noChangeArrowheads="1"/>
          </p:cNvSpPr>
          <p:nvPr/>
        </p:nvSpPr>
        <p:spPr bwMode="auto">
          <a:xfrm>
            <a:off x="288925" y="112713"/>
            <a:ext cx="2368550" cy="366712"/>
          </a:xfrm>
          <a:prstGeom prst="rect">
            <a:avLst/>
          </a:prstGeom>
          <a:noFill/>
          <a:ln w="9525">
            <a:noFill/>
            <a:miter lim="800000"/>
            <a:headEnd/>
            <a:tailEnd/>
          </a:ln>
        </p:spPr>
        <p:txBody>
          <a:bodyPr wrap="none">
            <a:spAutoFit/>
          </a:bodyPr>
          <a:lstStyle/>
          <a:p>
            <a:r>
              <a:rPr lang="en-US"/>
              <a:t>D. Transitional Forms</a:t>
            </a:r>
          </a:p>
        </p:txBody>
      </p:sp>
      <p:sp>
        <p:nvSpPr>
          <p:cNvPr id="13316" name="TextBox 3"/>
          <p:cNvSpPr txBox="1">
            <a:spLocks noChangeArrowheads="1"/>
          </p:cNvSpPr>
          <p:nvPr/>
        </p:nvSpPr>
        <p:spPr bwMode="auto">
          <a:xfrm>
            <a:off x="5334000" y="6172200"/>
            <a:ext cx="3827463" cy="646113"/>
          </a:xfrm>
          <a:prstGeom prst="rect">
            <a:avLst/>
          </a:prstGeom>
          <a:noFill/>
          <a:ln w="9525">
            <a:noFill/>
            <a:miter lim="800000"/>
            <a:headEnd/>
            <a:tailEnd/>
          </a:ln>
        </p:spPr>
        <p:txBody>
          <a:bodyPr wrap="none">
            <a:spAutoFit/>
          </a:bodyPr>
          <a:lstStyle/>
          <a:p>
            <a:r>
              <a:rPr lang="en-US"/>
              <a:t>95 m y old fossil of snake with large</a:t>
            </a:r>
          </a:p>
          <a:p>
            <a:r>
              <a:rPr lang="en-US"/>
              <a:t>   (relatively) large hind limbs</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2_U01"/>
          <p:cNvPicPr>
            <a:picLocks noChangeAspect="1" noChangeArrowheads="1"/>
          </p:cNvPicPr>
          <p:nvPr/>
        </p:nvPicPr>
        <p:blipFill>
          <a:blip r:embed="rId3" cstate="print"/>
          <a:srcRect/>
          <a:stretch>
            <a:fillRect/>
          </a:stretch>
        </p:blipFill>
        <p:spPr bwMode="auto">
          <a:xfrm>
            <a:off x="304800" y="800100"/>
            <a:ext cx="8531225" cy="52689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02_F10"/>
          <p:cNvPicPr>
            <a:picLocks noChangeAspect="1" noChangeArrowheads="1"/>
          </p:cNvPicPr>
          <p:nvPr/>
        </p:nvPicPr>
        <p:blipFill>
          <a:blip r:embed="rId3" cstate="print"/>
          <a:srcRect/>
          <a:stretch>
            <a:fillRect/>
          </a:stretch>
        </p:blipFill>
        <p:spPr bwMode="auto">
          <a:xfrm>
            <a:off x="304800" y="685800"/>
            <a:ext cx="8531225" cy="5484813"/>
          </a:xfrm>
          <a:prstGeom prst="rect">
            <a:avLst/>
          </a:prstGeom>
          <a:noFill/>
          <a:ln w="9525">
            <a:noFill/>
            <a:miter lim="800000"/>
            <a:headEnd/>
            <a:tailEnd/>
          </a:ln>
        </p:spPr>
      </p:pic>
      <p:sp>
        <p:nvSpPr>
          <p:cNvPr id="15363" name="Rectangle 3"/>
          <p:cNvSpPr>
            <a:spLocks noChangeArrowheads="1"/>
          </p:cNvSpPr>
          <p:nvPr/>
        </p:nvSpPr>
        <p:spPr bwMode="auto">
          <a:xfrm>
            <a:off x="685800" y="228600"/>
            <a:ext cx="6386513" cy="366713"/>
          </a:xfrm>
          <a:prstGeom prst="rect">
            <a:avLst/>
          </a:prstGeom>
          <a:noFill/>
          <a:ln w="9525">
            <a:noFill/>
            <a:miter lim="800000"/>
            <a:headEnd/>
            <a:tailEnd/>
          </a:ln>
        </p:spPr>
        <p:txBody>
          <a:bodyPr wrap="none">
            <a:spAutoFit/>
          </a:bodyPr>
          <a:lstStyle/>
          <a:p>
            <a:r>
              <a:rPr lang="en-US"/>
              <a:t>A bird with a dinosaur's skeleton and a dinosaur with feathers</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57" descr="Figure_06_00_L"/>
          <p:cNvPicPr>
            <a:picLocks noChangeAspect="1" noChangeArrowheads="1"/>
          </p:cNvPicPr>
          <p:nvPr/>
        </p:nvPicPr>
        <p:blipFill>
          <a:blip r:embed="rId3" cstate="print"/>
          <a:srcRect/>
          <a:stretch>
            <a:fillRect/>
          </a:stretch>
        </p:blipFill>
        <p:spPr bwMode="auto">
          <a:xfrm>
            <a:off x="2971800" y="3733800"/>
            <a:ext cx="4837501" cy="2822575"/>
          </a:xfrm>
          <a:prstGeom prst="rect">
            <a:avLst/>
          </a:prstGeom>
          <a:noFill/>
          <a:ln w="9525">
            <a:noFill/>
            <a:miter lim="800000"/>
            <a:headEnd/>
            <a:tailEnd/>
          </a:ln>
        </p:spPr>
      </p:pic>
      <p:pic>
        <p:nvPicPr>
          <p:cNvPr id="4" name="Picture 57" descr="Figure_06_00_L"/>
          <p:cNvPicPr>
            <a:picLocks noChangeAspect="1" noChangeArrowheads="1"/>
          </p:cNvPicPr>
          <p:nvPr/>
        </p:nvPicPr>
        <p:blipFill>
          <a:blip r:embed="rId4" cstate="print"/>
          <a:srcRect/>
          <a:stretch>
            <a:fillRect/>
          </a:stretch>
        </p:blipFill>
        <p:spPr bwMode="auto">
          <a:xfrm>
            <a:off x="685800" y="304800"/>
            <a:ext cx="4217472" cy="28924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02_F12b"/>
          <p:cNvPicPr>
            <a:picLocks noChangeAspect="1" noChangeArrowheads="1"/>
          </p:cNvPicPr>
          <p:nvPr/>
        </p:nvPicPr>
        <p:blipFill>
          <a:blip r:embed="rId3" cstate="print"/>
          <a:srcRect/>
          <a:stretch>
            <a:fillRect/>
          </a:stretch>
        </p:blipFill>
        <p:spPr bwMode="auto">
          <a:xfrm>
            <a:off x="304800" y="711200"/>
            <a:ext cx="8531225" cy="5440363"/>
          </a:xfrm>
          <a:prstGeom prst="rect">
            <a:avLst/>
          </a:prstGeom>
          <a:noFill/>
          <a:ln w="9525">
            <a:noFill/>
            <a:miter lim="800000"/>
            <a:headEnd/>
            <a:tailEnd/>
          </a:ln>
        </p:spPr>
      </p:pic>
      <p:sp>
        <p:nvSpPr>
          <p:cNvPr id="4" name="TextBox 3"/>
          <p:cNvSpPr txBox="1"/>
          <p:nvPr/>
        </p:nvSpPr>
        <p:spPr>
          <a:xfrm>
            <a:off x="304800" y="0"/>
            <a:ext cx="7707366" cy="461665"/>
          </a:xfrm>
          <a:prstGeom prst="rect">
            <a:avLst/>
          </a:prstGeom>
          <a:noFill/>
        </p:spPr>
        <p:txBody>
          <a:bodyPr wrap="none" rtlCol="0">
            <a:spAutoFit/>
          </a:bodyPr>
          <a:lstStyle/>
          <a:p>
            <a:r>
              <a:rPr lang="en-US" sz="2400" b="1" dirty="0" smtClean="0"/>
              <a:t>A </a:t>
            </a:r>
            <a:r>
              <a:rPr lang="en-US" sz="2400" b="1" dirty="0" err="1" smtClean="0"/>
              <a:t>dromaeosaur</a:t>
            </a:r>
            <a:r>
              <a:rPr lang="en-US" sz="2400" b="1" dirty="0" smtClean="0"/>
              <a:t> with flight feathers on all four limbs</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02_F13"/>
          <p:cNvPicPr>
            <a:picLocks noChangeAspect="1" noChangeArrowheads="1"/>
          </p:cNvPicPr>
          <p:nvPr/>
        </p:nvPicPr>
        <p:blipFill>
          <a:blip r:embed="rId3" cstate="print"/>
          <a:srcRect/>
          <a:stretch>
            <a:fillRect/>
          </a:stretch>
        </p:blipFill>
        <p:spPr bwMode="auto">
          <a:xfrm>
            <a:off x="2095500" y="1295400"/>
            <a:ext cx="4019550" cy="5181600"/>
          </a:xfrm>
          <a:prstGeom prst="rect">
            <a:avLst/>
          </a:prstGeom>
          <a:noFill/>
          <a:ln w="9525">
            <a:noFill/>
            <a:miter lim="800000"/>
            <a:headEnd/>
            <a:tailEnd/>
          </a:ln>
        </p:spPr>
      </p:pic>
      <p:sp>
        <p:nvSpPr>
          <p:cNvPr id="19459" name="TextBox 4"/>
          <p:cNvSpPr txBox="1">
            <a:spLocks noChangeArrowheads="1"/>
          </p:cNvSpPr>
          <p:nvPr/>
        </p:nvSpPr>
        <p:spPr bwMode="auto">
          <a:xfrm>
            <a:off x="1447800" y="533400"/>
            <a:ext cx="3875088" cy="461963"/>
          </a:xfrm>
          <a:prstGeom prst="rect">
            <a:avLst/>
          </a:prstGeom>
          <a:noFill/>
          <a:ln w="9525">
            <a:noFill/>
            <a:miter lim="800000"/>
            <a:headEnd/>
            <a:tailEnd/>
          </a:ln>
        </p:spPr>
        <p:txBody>
          <a:bodyPr wrap="none">
            <a:spAutoFit/>
          </a:bodyPr>
          <a:lstStyle/>
          <a:p>
            <a:r>
              <a:rPr lang="en-US" sz="2400" b="1"/>
              <a:t>More Transitional Fossils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7" descr="Figure_06_00_L"/>
          <p:cNvPicPr>
            <a:picLocks noChangeAspect="1" noChangeArrowheads="1"/>
          </p:cNvPicPr>
          <p:nvPr/>
        </p:nvPicPr>
        <p:blipFill>
          <a:blip r:embed="rId2" cstate="print"/>
          <a:srcRect/>
          <a:stretch>
            <a:fillRect/>
          </a:stretch>
        </p:blipFill>
        <p:spPr bwMode="auto">
          <a:xfrm>
            <a:off x="0" y="228600"/>
            <a:ext cx="4717339" cy="2395537"/>
          </a:xfrm>
          <a:prstGeom prst="rect">
            <a:avLst/>
          </a:prstGeom>
          <a:noFill/>
          <a:ln w="9525">
            <a:noFill/>
            <a:miter lim="800000"/>
            <a:headEnd/>
            <a:tailEnd/>
          </a:ln>
        </p:spPr>
      </p:pic>
      <p:pic>
        <p:nvPicPr>
          <p:cNvPr id="3" name="Picture 57" descr="Figure_06_00_L"/>
          <p:cNvPicPr>
            <a:picLocks noChangeAspect="1" noChangeArrowheads="1"/>
          </p:cNvPicPr>
          <p:nvPr/>
        </p:nvPicPr>
        <p:blipFill>
          <a:blip r:embed="rId3" cstate="print"/>
          <a:srcRect/>
          <a:stretch>
            <a:fillRect/>
          </a:stretch>
        </p:blipFill>
        <p:spPr bwMode="auto">
          <a:xfrm>
            <a:off x="1828800" y="2743200"/>
            <a:ext cx="5912664" cy="3841750"/>
          </a:xfrm>
          <a:prstGeom prst="rect">
            <a:avLst/>
          </a:prstGeom>
          <a:noFill/>
          <a:ln w="9525">
            <a:noFill/>
            <a:miter lim="800000"/>
            <a:headEnd/>
            <a:tailEnd/>
          </a:ln>
        </p:spPr>
      </p:pic>
      <p:pic>
        <p:nvPicPr>
          <p:cNvPr id="4" name="Picture 57" descr="Figure_06_00_L"/>
          <p:cNvPicPr>
            <a:picLocks noChangeAspect="1" noChangeArrowheads="1"/>
          </p:cNvPicPr>
          <p:nvPr/>
        </p:nvPicPr>
        <p:blipFill>
          <a:blip r:embed="rId4" cstate="print"/>
          <a:srcRect/>
          <a:stretch>
            <a:fillRect/>
          </a:stretch>
        </p:blipFill>
        <p:spPr bwMode="auto">
          <a:xfrm>
            <a:off x="4953000" y="152400"/>
            <a:ext cx="3723518" cy="2590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7" descr="Figure_06_00_L"/>
          <p:cNvPicPr>
            <a:picLocks noChangeAspect="1" noChangeArrowheads="1"/>
          </p:cNvPicPr>
          <p:nvPr/>
        </p:nvPicPr>
        <p:blipFill>
          <a:blip r:embed="rId3" cstate="print"/>
          <a:srcRect/>
          <a:stretch>
            <a:fillRect/>
          </a:stretch>
        </p:blipFill>
        <p:spPr bwMode="auto">
          <a:xfrm>
            <a:off x="0" y="2058987"/>
            <a:ext cx="6759575" cy="4799013"/>
          </a:xfrm>
          <a:prstGeom prst="rect">
            <a:avLst/>
          </a:prstGeom>
          <a:noFill/>
          <a:ln w="9525">
            <a:noFill/>
            <a:miter lim="800000"/>
            <a:headEnd/>
            <a:tailEnd/>
          </a:ln>
        </p:spPr>
      </p:pic>
      <p:sp>
        <p:nvSpPr>
          <p:cNvPr id="3" name="TextBox 2"/>
          <p:cNvSpPr txBox="1"/>
          <p:nvPr/>
        </p:nvSpPr>
        <p:spPr>
          <a:xfrm>
            <a:off x="838200" y="685800"/>
            <a:ext cx="2326278" cy="369332"/>
          </a:xfrm>
          <a:prstGeom prst="rect">
            <a:avLst/>
          </a:prstGeom>
          <a:noFill/>
        </p:spPr>
        <p:txBody>
          <a:bodyPr wrap="none" rtlCol="0">
            <a:spAutoFit/>
          </a:bodyPr>
          <a:lstStyle/>
          <a:p>
            <a:r>
              <a:rPr lang="en-US" dirty="0" smtClean="0"/>
              <a:t>Indian Ocean Blenny</a:t>
            </a:r>
            <a:endParaRPr lang="en-US" dirty="0"/>
          </a:p>
        </p:txBody>
      </p:sp>
      <p:pic>
        <p:nvPicPr>
          <p:cNvPr id="48130" name="Picture 2" descr="http://australianmuseum.net.au/Uploads/Images/26831/alticusonrock_big.jpg"/>
          <p:cNvPicPr>
            <a:picLocks noChangeAspect="1" noChangeArrowheads="1"/>
          </p:cNvPicPr>
          <p:nvPr/>
        </p:nvPicPr>
        <p:blipFill>
          <a:blip r:embed="rId4" cstate="print"/>
          <a:srcRect/>
          <a:stretch>
            <a:fillRect/>
          </a:stretch>
        </p:blipFill>
        <p:spPr bwMode="auto">
          <a:xfrm>
            <a:off x="6172200" y="381000"/>
            <a:ext cx="2533972" cy="2057400"/>
          </a:xfrm>
          <a:prstGeom prst="rect">
            <a:avLst/>
          </a:prstGeom>
          <a:noFill/>
        </p:spPr>
      </p:pic>
      <p:sp>
        <p:nvSpPr>
          <p:cNvPr id="5" name="Rectangle 4"/>
          <p:cNvSpPr/>
          <p:nvPr/>
        </p:nvSpPr>
        <p:spPr>
          <a:xfrm>
            <a:off x="6096000" y="2590800"/>
            <a:ext cx="4572000" cy="738664"/>
          </a:xfrm>
          <a:prstGeom prst="rect">
            <a:avLst/>
          </a:prstGeom>
        </p:spPr>
        <p:txBody>
          <a:bodyPr>
            <a:spAutoFit/>
          </a:bodyPr>
          <a:lstStyle/>
          <a:p>
            <a:r>
              <a:rPr lang="en-US" sz="1400" dirty="0" smtClean="0"/>
              <a:t>A male Indian Ocean amphibious </a:t>
            </a:r>
          </a:p>
          <a:p>
            <a:r>
              <a:rPr lang="en-US" sz="1400" dirty="0" smtClean="0"/>
              <a:t>blenny, </a:t>
            </a:r>
            <a:r>
              <a:rPr lang="en-US" sz="1400" i="1" dirty="0" err="1" smtClean="0"/>
              <a:t>Alticus</a:t>
            </a:r>
            <a:r>
              <a:rPr lang="en-US" sz="1400" i="1" dirty="0" smtClean="0"/>
              <a:t> </a:t>
            </a:r>
            <a:r>
              <a:rPr lang="en-US" sz="1400" i="1" dirty="0" err="1" smtClean="0"/>
              <a:t>monochrus</a:t>
            </a:r>
            <a:r>
              <a:rPr lang="en-US" sz="1400" dirty="0" smtClean="0"/>
              <a:t>, </a:t>
            </a:r>
          </a:p>
          <a:p>
            <a:r>
              <a:rPr lang="en-US" sz="1400" dirty="0" smtClean="0"/>
              <a:t>at Albion, Mauritius</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365125" y="188913"/>
            <a:ext cx="3028950" cy="366712"/>
          </a:xfrm>
          <a:prstGeom prst="rect">
            <a:avLst/>
          </a:prstGeom>
          <a:noFill/>
          <a:ln w="9525">
            <a:noFill/>
            <a:miter lim="800000"/>
            <a:headEnd/>
            <a:tailEnd/>
          </a:ln>
        </p:spPr>
        <p:txBody>
          <a:bodyPr wrap="none">
            <a:spAutoFit/>
          </a:bodyPr>
          <a:lstStyle/>
          <a:p>
            <a:r>
              <a:rPr lang="en-US"/>
              <a:t>II. Descent with Modification</a:t>
            </a:r>
          </a:p>
        </p:txBody>
      </p:sp>
      <p:pic>
        <p:nvPicPr>
          <p:cNvPr id="4" name="Picture 57" descr="Figure_06_00_L"/>
          <p:cNvPicPr>
            <a:picLocks noChangeAspect="1" noChangeArrowheads="1"/>
          </p:cNvPicPr>
          <p:nvPr/>
        </p:nvPicPr>
        <p:blipFill>
          <a:blip r:embed="rId3" cstate="print"/>
          <a:srcRect/>
          <a:stretch>
            <a:fillRect/>
          </a:stretch>
        </p:blipFill>
        <p:spPr bwMode="auto">
          <a:xfrm>
            <a:off x="533400" y="685800"/>
            <a:ext cx="7620000" cy="602044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02_F02"/>
          <p:cNvPicPr>
            <a:picLocks noChangeAspect="1" noChangeArrowheads="1"/>
          </p:cNvPicPr>
          <p:nvPr/>
        </p:nvPicPr>
        <p:blipFill>
          <a:blip r:embed="rId3" cstate="print"/>
          <a:srcRect/>
          <a:stretch>
            <a:fillRect/>
          </a:stretch>
        </p:blipFill>
        <p:spPr bwMode="auto">
          <a:xfrm>
            <a:off x="2032000" y="228600"/>
            <a:ext cx="5097463" cy="6399213"/>
          </a:xfrm>
          <a:prstGeom prst="rect">
            <a:avLst/>
          </a:prstGeom>
          <a:noFill/>
          <a:ln w="9525">
            <a:noFill/>
            <a:miter lim="800000"/>
            <a:headEnd/>
            <a:tailEnd/>
          </a:ln>
        </p:spPr>
      </p:pic>
      <p:sp>
        <p:nvSpPr>
          <p:cNvPr id="20483" name="Text Box 3"/>
          <p:cNvSpPr txBox="1">
            <a:spLocks noChangeArrowheads="1"/>
          </p:cNvSpPr>
          <p:nvPr/>
        </p:nvSpPr>
        <p:spPr bwMode="auto">
          <a:xfrm>
            <a:off x="365125" y="265113"/>
            <a:ext cx="3333750" cy="366712"/>
          </a:xfrm>
          <a:prstGeom prst="rect">
            <a:avLst/>
          </a:prstGeom>
          <a:noFill/>
          <a:ln w="9525">
            <a:noFill/>
            <a:miter lim="800000"/>
            <a:headEnd/>
            <a:tailEnd/>
          </a:ln>
        </p:spPr>
        <p:txBody>
          <a:bodyPr wrap="none">
            <a:spAutoFit/>
          </a:bodyPr>
          <a:lstStyle/>
          <a:p>
            <a:pPr algn="ctr"/>
            <a:r>
              <a:rPr lang="en-US"/>
              <a:t>E. Evidence of recent evolution</a:t>
            </a:r>
          </a:p>
        </p:txBody>
      </p:sp>
      <p:sp>
        <p:nvSpPr>
          <p:cNvPr id="20484" name="TextBox 3"/>
          <p:cNvSpPr txBox="1">
            <a:spLocks noChangeArrowheads="1"/>
          </p:cNvSpPr>
          <p:nvPr/>
        </p:nvSpPr>
        <p:spPr bwMode="auto">
          <a:xfrm>
            <a:off x="6019800" y="990600"/>
            <a:ext cx="2921000" cy="523875"/>
          </a:xfrm>
          <a:prstGeom prst="rect">
            <a:avLst/>
          </a:prstGeom>
          <a:noFill/>
          <a:ln w="9525">
            <a:noFill/>
            <a:miter lim="800000"/>
            <a:headEnd/>
            <a:tailEnd/>
          </a:ln>
        </p:spPr>
        <p:txBody>
          <a:bodyPr wrap="none">
            <a:spAutoFit/>
          </a:bodyPr>
          <a:lstStyle/>
          <a:p>
            <a:r>
              <a:rPr lang="en-US" sz="2800" b="1"/>
              <a:t>Soapberry bugs</a:t>
            </a:r>
          </a:p>
        </p:txBody>
      </p:sp>
      <p:sp>
        <p:nvSpPr>
          <p:cNvPr id="20485" name="TextBox 4"/>
          <p:cNvSpPr txBox="1">
            <a:spLocks noChangeArrowheads="1"/>
          </p:cNvSpPr>
          <p:nvPr/>
        </p:nvSpPr>
        <p:spPr bwMode="auto">
          <a:xfrm>
            <a:off x="2057400" y="4343400"/>
            <a:ext cx="1787525" cy="369888"/>
          </a:xfrm>
          <a:prstGeom prst="rect">
            <a:avLst/>
          </a:prstGeom>
          <a:noFill/>
          <a:ln w="9525">
            <a:noFill/>
            <a:miter lim="800000"/>
            <a:headEnd/>
            <a:tailEnd/>
          </a:ln>
        </p:spPr>
        <p:txBody>
          <a:bodyPr wrap="none">
            <a:spAutoFit/>
          </a:bodyPr>
          <a:lstStyle/>
          <a:p>
            <a:r>
              <a:rPr lang="en-US"/>
              <a:t>Native to florida</a:t>
            </a:r>
          </a:p>
        </p:txBody>
      </p:sp>
      <p:sp>
        <p:nvSpPr>
          <p:cNvPr id="20486" name="TextBox 5"/>
          <p:cNvSpPr txBox="1">
            <a:spLocks noChangeArrowheads="1"/>
          </p:cNvSpPr>
          <p:nvPr/>
        </p:nvSpPr>
        <p:spPr bwMode="auto">
          <a:xfrm>
            <a:off x="5334000" y="6400800"/>
            <a:ext cx="2300288" cy="369888"/>
          </a:xfrm>
          <a:prstGeom prst="rect">
            <a:avLst/>
          </a:prstGeom>
          <a:noFill/>
          <a:ln w="9525">
            <a:noFill/>
            <a:miter lim="800000"/>
            <a:headEnd/>
            <a:tailEnd/>
          </a:ln>
        </p:spPr>
        <p:txBody>
          <a:bodyPr wrap="none">
            <a:spAutoFit/>
          </a:bodyPr>
          <a:lstStyle/>
          <a:p>
            <a:r>
              <a:rPr lang="en-US"/>
              <a:t>Introduced from Asia</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2_F03a"/>
          <p:cNvPicPr>
            <a:picLocks noChangeAspect="1" noChangeArrowheads="1"/>
          </p:cNvPicPr>
          <p:nvPr/>
        </p:nvPicPr>
        <p:blipFill>
          <a:blip r:embed="rId3" cstate="print"/>
          <a:srcRect/>
          <a:stretch>
            <a:fillRect/>
          </a:stretch>
        </p:blipFill>
        <p:spPr bwMode="auto">
          <a:xfrm>
            <a:off x="1193800" y="228600"/>
            <a:ext cx="6754813" cy="6399213"/>
          </a:xfrm>
          <a:prstGeom prst="rect">
            <a:avLst/>
          </a:prstGeom>
          <a:noFill/>
          <a:ln w="9525">
            <a:noFill/>
            <a:miter lim="800000"/>
            <a:headEnd/>
            <a:tailEnd/>
          </a:ln>
        </p:spPr>
      </p:pic>
      <p:sp>
        <p:nvSpPr>
          <p:cNvPr id="21507" name="TextBox 2"/>
          <p:cNvSpPr txBox="1">
            <a:spLocks noChangeArrowheads="1"/>
          </p:cNvSpPr>
          <p:nvPr/>
        </p:nvSpPr>
        <p:spPr bwMode="auto">
          <a:xfrm>
            <a:off x="4114800" y="3352800"/>
            <a:ext cx="1371600" cy="369888"/>
          </a:xfrm>
          <a:prstGeom prst="rect">
            <a:avLst/>
          </a:prstGeom>
          <a:noFill/>
          <a:ln w="9525">
            <a:noFill/>
            <a:miter lim="800000"/>
            <a:headEnd/>
            <a:tailEnd/>
          </a:ln>
        </p:spPr>
        <p:txBody>
          <a:bodyPr>
            <a:spAutoFit/>
          </a:bodyPr>
          <a:lstStyle/>
          <a:p>
            <a:r>
              <a:rPr lang="en-US" b="1"/>
              <a:t>NATIVE</a:t>
            </a:r>
          </a:p>
        </p:txBody>
      </p:sp>
      <p:sp>
        <p:nvSpPr>
          <p:cNvPr id="21508" name="TextBox 3"/>
          <p:cNvSpPr txBox="1">
            <a:spLocks noChangeArrowheads="1"/>
          </p:cNvSpPr>
          <p:nvPr/>
        </p:nvSpPr>
        <p:spPr bwMode="auto">
          <a:xfrm>
            <a:off x="3733800" y="304800"/>
            <a:ext cx="1981200" cy="369888"/>
          </a:xfrm>
          <a:prstGeom prst="rect">
            <a:avLst/>
          </a:prstGeom>
          <a:noFill/>
          <a:ln w="9525">
            <a:noFill/>
            <a:miter lim="800000"/>
            <a:headEnd/>
            <a:tailEnd/>
          </a:ln>
        </p:spPr>
        <p:txBody>
          <a:bodyPr>
            <a:spAutoFit/>
          </a:bodyPr>
          <a:lstStyle/>
          <a:p>
            <a:r>
              <a:rPr lang="en-US" b="1"/>
              <a:t>INTRODUCED</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2_F03b"/>
          <p:cNvPicPr>
            <a:picLocks noChangeAspect="1" noChangeArrowheads="1"/>
          </p:cNvPicPr>
          <p:nvPr/>
        </p:nvPicPr>
        <p:blipFill>
          <a:blip r:embed="rId3" cstate="print"/>
          <a:srcRect/>
          <a:stretch>
            <a:fillRect/>
          </a:stretch>
        </p:blipFill>
        <p:spPr bwMode="auto">
          <a:xfrm>
            <a:off x="1968500" y="228600"/>
            <a:ext cx="5211763" cy="63992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noChangeArrowheads="1"/>
          </p:cNvSpPr>
          <p:nvPr>
            <p:ph type="ctrTitle"/>
          </p:nvPr>
        </p:nvSpPr>
        <p:spPr bwMode="auto">
          <a:xfrm>
            <a:off x="152400" y="0"/>
            <a:ext cx="1981200" cy="304800"/>
          </a:xfrm>
          <a:noFill/>
          <a:ln w="3175">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sz="1200" smtClean="0">
                <a:latin typeface="Arial" pitchFamily="34" charset="0"/>
              </a:rPr>
              <a:t>Figure 2-5</a:t>
            </a:r>
          </a:p>
        </p:txBody>
      </p:sp>
      <p:pic>
        <p:nvPicPr>
          <p:cNvPr id="27650" name="Picture 57" descr="Figure_06_00_L"/>
          <p:cNvPicPr>
            <a:picLocks noChangeAspect="1" noChangeArrowheads="1"/>
          </p:cNvPicPr>
          <p:nvPr/>
        </p:nvPicPr>
        <p:blipFill>
          <a:blip r:embed="rId3" cstate="print"/>
          <a:srcRect/>
          <a:stretch>
            <a:fillRect/>
          </a:stretch>
        </p:blipFill>
        <p:spPr bwMode="auto">
          <a:xfrm flipH="1">
            <a:off x="762000" y="533400"/>
            <a:ext cx="1305727" cy="3748087"/>
          </a:xfrm>
          <a:prstGeom prst="rect">
            <a:avLst/>
          </a:prstGeom>
          <a:noFill/>
          <a:ln w="9525">
            <a:noFill/>
            <a:miter lim="800000"/>
            <a:headEnd/>
            <a:tailEnd/>
          </a:ln>
        </p:spPr>
      </p:pic>
      <p:pic>
        <p:nvPicPr>
          <p:cNvPr id="4" name="Picture 57" descr="Figure_06_00_L"/>
          <p:cNvPicPr>
            <a:picLocks noChangeAspect="1" noChangeArrowheads="1"/>
          </p:cNvPicPr>
          <p:nvPr/>
        </p:nvPicPr>
        <p:blipFill>
          <a:blip r:embed="rId4" cstate="print"/>
          <a:srcRect/>
          <a:stretch>
            <a:fillRect/>
          </a:stretch>
        </p:blipFill>
        <p:spPr bwMode="auto">
          <a:xfrm>
            <a:off x="2514600" y="762000"/>
            <a:ext cx="4930775" cy="53133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02_F15"/>
          <p:cNvPicPr>
            <a:picLocks noChangeAspect="1" noChangeArrowheads="1"/>
          </p:cNvPicPr>
          <p:nvPr/>
        </p:nvPicPr>
        <p:blipFill>
          <a:blip r:embed="rId3" cstate="print"/>
          <a:srcRect/>
          <a:stretch>
            <a:fillRect/>
          </a:stretch>
        </p:blipFill>
        <p:spPr bwMode="auto">
          <a:xfrm>
            <a:off x="1435100" y="1600200"/>
            <a:ext cx="5078413" cy="5181600"/>
          </a:xfrm>
          <a:prstGeom prst="rect">
            <a:avLst/>
          </a:prstGeom>
          <a:noFill/>
          <a:ln w="9525">
            <a:noFill/>
            <a:miter lim="800000"/>
            <a:headEnd/>
            <a:tailEnd/>
          </a:ln>
        </p:spPr>
      </p:pic>
      <p:sp>
        <p:nvSpPr>
          <p:cNvPr id="23555" name="Text Box 4"/>
          <p:cNvSpPr txBox="1">
            <a:spLocks noChangeArrowheads="1"/>
          </p:cNvSpPr>
          <p:nvPr/>
        </p:nvSpPr>
        <p:spPr bwMode="auto">
          <a:xfrm>
            <a:off x="533400" y="0"/>
            <a:ext cx="7880350" cy="1465263"/>
          </a:xfrm>
          <a:prstGeom prst="rect">
            <a:avLst/>
          </a:prstGeom>
          <a:noFill/>
          <a:ln w="9525">
            <a:noFill/>
            <a:miter lim="800000"/>
            <a:headEnd/>
            <a:tailEnd/>
          </a:ln>
        </p:spPr>
        <p:txBody>
          <a:bodyPr wrap="none">
            <a:spAutoFit/>
          </a:bodyPr>
          <a:lstStyle/>
          <a:p>
            <a:pPr marL="342900" indent="-342900"/>
            <a:r>
              <a:rPr lang="en-US"/>
              <a:t>IV. Evidence of Common Ancestry</a:t>
            </a:r>
          </a:p>
          <a:p>
            <a:pPr marL="342900" indent="-342900"/>
            <a:endParaRPr lang="en-US"/>
          </a:p>
          <a:p>
            <a:pPr marL="342900" indent="-342900">
              <a:buFontTx/>
              <a:buAutoNum type="alphaUcPeriod"/>
            </a:pPr>
            <a:r>
              <a:rPr lang="en-US"/>
              <a:t>Tree Building and Phylogenies:</a:t>
            </a:r>
          </a:p>
          <a:p>
            <a:pPr marL="342900" indent="-342900"/>
            <a:r>
              <a:rPr lang="en-US"/>
              <a:t>      Common Ancestry Implies two species sharing a common ancestor, and</a:t>
            </a:r>
          </a:p>
          <a:p>
            <a:pPr marL="342900" indent="-342900"/>
            <a:r>
              <a:rPr lang="en-US"/>
              <a:t>      should be able to reconstruct with a tree or phylogeny of life</a:t>
            </a:r>
          </a:p>
        </p:txBody>
      </p:sp>
      <p:cxnSp>
        <p:nvCxnSpPr>
          <p:cNvPr id="5" name="Straight Arrow Connector 4"/>
          <p:cNvCxnSpPr/>
          <p:nvPr/>
        </p:nvCxnSpPr>
        <p:spPr>
          <a:xfrm>
            <a:off x="4648200" y="3352800"/>
            <a:ext cx="2590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557" name="TextBox 5"/>
          <p:cNvSpPr txBox="1">
            <a:spLocks noChangeArrowheads="1"/>
          </p:cNvSpPr>
          <p:nvPr/>
        </p:nvSpPr>
        <p:spPr bwMode="auto">
          <a:xfrm>
            <a:off x="7315200" y="3429000"/>
            <a:ext cx="1684338" cy="369888"/>
          </a:xfrm>
          <a:prstGeom prst="rect">
            <a:avLst/>
          </a:prstGeom>
          <a:noFill/>
          <a:ln w="9525">
            <a:noFill/>
            <a:miter lim="800000"/>
            <a:headEnd/>
            <a:tailEnd/>
          </a:ln>
        </p:spPr>
        <p:txBody>
          <a:bodyPr wrap="none">
            <a:spAutoFit/>
          </a:bodyPr>
          <a:lstStyle/>
          <a:p>
            <a:r>
              <a:rPr lang="en-US"/>
              <a:t>Extinct lineage</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02_F17"/>
          <p:cNvPicPr>
            <a:picLocks noChangeAspect="1" noChangeArrowheads="1"/>
          </p:cNvPicPr>
          <p:nvPr/>
        </p:nvPicPr>
        <p:blipFill>
          <a:blip r:embed="rId3" cstate="print"/>
          <a:srcRect/>
          <a:stretch>
            <a:fillRect/>
          </a:stretch>
        </p:blipFill>
        <p:spPr bwMode="auto">
          <a:xfrm>
            <a:off x="419100" y="228600"/>
            <a:ext cx="8308975" cy="6399213"/>
          </a:xfrm>
          <a:prstGeom prst="rect">
            <a:avLst/>
          </a:prstGeom>
          <a:noFill/>
          <a:ln w="9525">
            <a:noFill/>
            <a:miter lim="800000"/>
            <a:headEnd/>
            <a:tailEnd/>
          </a:ln>
        </p:spPr>
      </p:pic>
      <p:sp>
        <p:nvSpPr>
          <p:cNvPr id="25603" name="Text Box 3"/>
          <p:cNvSpPr txBox="1">
            <a:spLocks noChangeArrowheads="1"/>
          </p:cNvSpPr>
          <p:nvPr/>
        </p:nvSpPr>
        <p:spPr bwMode="auto">
          <a:xfrm>
            <a:off x="288925" y="341313"/>
            <a:ext cx="2673350" cy="641350"/>
          </a:xfrm>
          <a:prstGeom prst="rect">
            <a:avLst/>
          </a:prstGeom>
          <a:noFill/>
          <a:ln w="9525">
            <a:noFill/>
            <a:miter lim="800000"/>
            <a:headEnd/>
            <a:tailEnd/>
          </a:ln>
        </p:spPr>
        <p:txBody>
          <a:bodyPr wrap="none">
            <a:spAutoFit/>
          </a:bodyPr>
          <a:lstStyle/>
          <a:p>
            <a:r>
              <a:rPr lang="en-US"/>
              <a:t>B. Species can split into </a:t>
            </a:r>
          </a:p>
          <a:p>
            <a:r>
              <a:rPr lang="en-US"/>
              <a:t>    two</a:t>
            </a:r>
          </a:p>
        </p:txBody>
      </p:sp>
      <p:sp>
        <p:nvSpPr>
          <p:cNvPr id="25604" name="Text Box 4"/>
          <p:cNvSpPr txBox="1">
            <a:spLocks noChangeArrowheads="1"/>
          </p:cNvSpPr>
          <p:nvPr/>
        </p:nvSpPr>
        <p:spPr bwMode="auto">
          <a:xfrm>
            <a:off x="5318125" y="5446713"/>
            <a:ext cx="2774950" cy="366712"/>
          </a:xfrm>
          <a:prstGeom prst="rect">
            <a:avLst/>
          </a:prstGeom>
          <a:noFill/>
          <a:ln w="9525">
            <a:noFill/>
            <a:miter lim="800000"/>
            <a:headEnd/>
            <a:tailEnd/>
          </a:ln>
        </p:spPr>
        <p:txBody>
          <a:bodyPr wrap="none">
            <a:spAutoFit/>
          </a:bodyPr>
          <a:lstStyle/>
          <a:p>
            <a:r>
              <a:rPr lang="en-US"/>
              <a:t>Siberian greenish warbler</a:t>
            </a:r>
          </a:p>
        </p:txBody>
      </p:sp>
      <p:cxnSp>
        <p:nvCxnSpPr>
          <p:cNvPr id="7" name="Straight Arrow Connector 6"/>
          <p:cNvCxnSpPr/>
          <p:nvPr/>
        </p:nvCxnSpPr>
        <p:spPr>
          <a:xfrm rot="5400000" flipH="1" flipV="1">
            <a:off x="6400800" y="2971800"/>
            <a:ext cx="1524000" cy="762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rot="16200000" flipV="1">
            <a:off x="4991100" y="2400300"/>
            <a:ext cx="1981200" cy="1600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02_F18"/>
          <p:cNvPicPr>
            <a:picLocks noChangeAspect="1" noChangeArrowheads="1"/>
          </p:cNvPicPr>
          <p:nvPr/>
        </p:nvPicPr>
        <p:blipFill>
          <a:blip r:embed="rId3" cstate="print"/>
          <a:srcRect/>
          <a:stretch>
            <a:fillRect/>
          </a:stretch>
        </p:blipFill>
        <p:spPr bwMode="auto">
          <a:xfrm>
            <a:off x="304800" y="1752600"/>
            <a:ext cx="8531225" cy="4754563"/>
          </a:xfrm>
          <a:prstGeom prst="rect">
            <a:avLst/>
          </a:prstGeom>
          <a:noFill/>
          <a:ln w="9525">
            <a:noFill/>
            <a:miter lim="800000"/>
            <a:headEnd/>
            <a:tailEnd/>
          </a:ln>
        </p:spPr>
      </p:pic>
      <p:sp>
        <p:nvSpPr>
          <p:cNvPr id="26627" name="Text Box 3"/>
          <p:cNvSpPr txBox="1">
            <a:spLocks noChangeArrowheads="1"/>
          </p:cNvSpPr>
          <p:nvPr/>
        </p:nvSpPr>
        <p:spPr bwMode="auto">
          <a:xfrm>
            <a:off x="517525" y="265113"/>
            <a:ext cx="184150" cy="366712"/>
          </a:xfrm>
          <a:prstGeom prst="rect">
            <a:avLst/>
          </a:prstGeom>
          <a:noFill/>
          <a:ln w="9525">
            <a:noFill/>
            <a:miter lim="800000"/>
            <a:headEnd/>
            <a:tailEnd/>
          </a:ln>
        </p:spPr>
        <p:txBody>
          <a:bodyPr wrap="none">
            <a:spAutoFit/>
          </a:bodyPr>
          <a:lstStyle/>
          <a:p>
            <a:endParaRPr lang="en-US"/>
          </a:p>
        </p:txBody>
      </p:sp>
      <p:sp>
        <p:nvSpPr>
          <p:cNvPr id="26628" name="Text Box 4"/>
          <p:cNvSpPr txBox="1">
            <a:spLocks noChangeArrowheads="1"/>
          </p:cNvSpPr>
          <p:nvPr/>
        </p:nvSpPr>
        <p:spPr bwMode="auto">
          <a:xfrm>
            <a:off x="76200" y="0"/>
            <a:ext cx="9058275" cy="1200150"/>
          </a:xfrm>
          <a:prstGeom prst="rect">
            <a:avLst/>
          </a:prstGeom>
          <a:noFill/>
          <a:ln w="9525">
            <a:noFill/>
            <a:miter lim="800000"/>
            <a:headEnd/>
            <a:tailEnd/>
          </a:ln>
        </p:spPr>
        <p:txBody>
          <a:bodyPr wrap="none">
            <a:spAutoFit/>
          </a:bodyPr>
          <a:lstStyle/>
          <a:p>
            <a:r>
              <a:rPr lang="en-US" b="1"/>
              <a:t>C. Homology:</a:t>
            </a:r>
          </a:p>
          <a:p>
            <a:endParaRPr lang="en-US" b="1"/>
          </a:p>
          <a:p>
            <a:r>
              <a:rPr lang="en-US" b="1"/>
              <a:t>     Similarity between species resulting from inheritance of traits from a common</a:t>
            </a:r>
          </a:p>
          <a:p>
            <a:r>
              <a:rPr lang="en-US" b="1"/>
              <a:t>     ancestor</a:t>
            </a:r>
          </a:p>
        </p:txBody>
      </p:sp>
      <p:sp>
        <p:nvSpPr>
          <p:cNvPr id="26629" name="TextBox 4"/>
          <p:cNvSpPr txBox="1">
            <a:spLocks noChangeArrowheads="1"/>
          </p:cNvSpPr>
          <p:nvPr/>
        </p:nvSpPr>
        <p:spPr bwMode="auto">
          <a:xfrm>
            <a:off x="4267200" y="6172200"/>
            <a:ext cx="4800600" cy="369888"/>
          </a:xfrm>
          <a:prstGeom prst="rect">
            <a:avLst/>
          </a:prstGeom>
          <a:noFill/>
          <a:ln w="9525">
            <a:noFill/>
            <a:miter lim="800000"/>
            <a:headEnd/>
            <a:tailEnd/>
          </a:ln>
        </p:spPr>
        <p:txBody>
          <a:bodyPr wrap="none">
            <a:spAutoFit/>
          </a:bodyPr>
          <a:lstStyle/>
          <a:p>
            <a:r>
              <a:rPr lang="en-US" b="1"/>
              <a:t>Different function but similar construction</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2_F19"/>
          <p:cNvPicPr>
            <a:picLocks noChangeAspect="1" noChangeArrowheads="1"/>
          </p:cNvPicPr>
          <p:nvPr/>
        </p:nvPicPr>
        <p:blipFill>
          <a:blip r:embed="rId3" cstate="print"/>
          <a:srcRect/>
          <a:stretch>
            <a:fillRect/>
          </a:stretch>
        </p:blipFill>
        <p:spPr bwMode="auto">
          <a:xfrm>
            <a:off x="965200" y="228600"/>
            <a:ext cx="7212013" cy="6399213"/>
          </a:xfrm>
          <a:prstGeom prst="rect">
            <a:avLst/>
          </a:prstGeom>
          <a:noFill/>
          <a:ln w="9525">
            <a:noFill/>
            <a:miter lim="800000"/>
            <a:headEnd/>
            <a:tailEnd/>
          </a:ln>
        </p:spPr>
      </p:pic>
      <p:sp>
        <p:nvSpPr>
          <p:cNvPr id="27651" name="Rectangle 3"/>
          <p:cNvSpPr>
            <a:spLocks noChangeArrowheads="1"/>
          </p:cNvSpPr>
          <p:nvPr/>
        </p:nvSpPr>
        <p:spPr bwMode="auto">
          <a:xfrm>
            <a:off x="2743200" y="0"/>
            <a:ext cx="2978150" cy="366713"/>
          </a:xfrm>
          <a:prstGeom prst="rect">
            <a:avLst/>
          </a:prstGeom>
          <a:noFill/>
          <a:ln w="9525">
            <a:noFill/>
            <a:miter lim="800000"/>
            <a:headEnd/>
            <a:tailEnd/>
          </a:ln>
        </p:spPr>
        <p:txBody>
          <a:bodyPr wrap="none">
            <a:spAutoFit/>
          </a:bodyPr>
          <a:lstStyle/>
          <a:p>
            <a:r>
              <a:rPr lang="en-US"/>
              <a:t>Nonhomologous similarities</a:t>
            </a:r>
          </a:p>
        </p:txBody>
      </p:sp>
      <p:sp>
        <p:nvSpPr>
          <p:cNvPr id="27652" name="TextBox 3"/>
          <p:cNvSpPr txBox="1">
            <a:spLocks noChangeArrowheads="1"/>
          </p:cNvSpPr>
          <p:nvPr/>
        </p:nvSpPr>
        <p:spPr bwMode="auto">
          <a:xfrm>
            <a:off x="5638800" y="3124200"/>
            <a:ext cx="544513" cy="369888"/>
          </a:xfrm>
          <a:prstGeom prst="rect">
            <a:avLst/>
          </a:prstGeom>
          <a:noFill/>
          <a:ln w="9525">
            <a:noFill/>
            <a:miter lim="800000"/>
            <a:headEnd/>
            <a:tailEnd/>
          </a:ln>
        </p:spPr>
        <p:txBody>
          <a:bodyPr wrap="none">
            <a:spAutoFit/>
          </a:bodyPr>
          <a:lstStyle/>
          <a:p>
            <a:r>
              <a:rPr lang="en-US"/>
              <a:t>fins</a:t>
            </a:r>
          </a:p>
        </p:txBody>
      </p:sp>
      <p:sp>
        <p:nvSpPr>
          <p:cNvPr id="27653" name="TextBox 4"/>
          <p:cNvSpPr txBox="1">
            <a:spLocks noChangeArrowheads="1"/>
          </p:cNvSpPr>
          <p:nvPr/>
        </p:nvSpPr>
        <p:spPr bwMode="auto">
          <a:xfrm>
            <a:off x="6248400" y="6096000"/>
            <a:ext cx="812800" cy="369888"/>
          </a:xfrm>
          <a:prstGeom prst="rect">
            <a:avLst/>
          </a:prstGeom>
          <a:noFill/>
          <a:ln w="9525">
            <a:noFill/>
            <a:miter lim="800000"/>
            <a:headEnd/>
            <a:tailEnd/>
          </a:ln>
        </p:spPr>
        <p:txBody>
          <a:bodyPr wrap="none">
            <a:spAutoFit/>
          </a:bodyPr>
          <a:lstStyle/>
          <a:p>
            <a:r>
              <a:rPr lang="en-US"/>
              <a:t>hands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2_F21"/>
          <p:cNvPicPr>
            <a:picLocks noChangeAspect="1" noChangeArrowheads="1"/>
          </p:cNvPicPr>
          <p:nvPr/>
        </p:nvPicPr>
        <p:blipFill>
          <a:blip r:embed="rId3" cstate="print"/>
          <a:srcRect/>
          <a:stretch>
            <a:fillRect/>
          </a:stretch>
        </p:blipFill>
        <p:spPr bwMode="auto">
          <a:xfrm>
            <a:off x="304800" y="520700"/>
            <a:ext cx="8531225" cy="58340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2_F22"/>
          <p:cNvPicPr>
            <a:picLocks noChangeAspect="1" noChangeArrowheads="1"/>
          </p:cNvPicPr>
          <p:nvPr/>
        </p:nvPicPr>
        <p:blipFill>
          <a:blip r:embed="rId3" cstate="print"/>
          <a:srcRect/>
          <a:stretch>
            <a:fillRect/>
          </a:stretch>
        </p:blipFill>
        <p:spPr bwMode="auto">
          <a:xfrm>
            <a:off x="3022600" y="228600"/>
            <a:ext cx="3097213" cy="63992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02_F04 part 1"/>
          <p:cNvPicPr>
            <a:picLocks noChangeAspect="1" noChangeArrowheads="1"/>
          </p:cNvPicPr>
          <p:nvPr/>
        </p:nvPicPr>
        <p:blipFill>
          <a:blip r:embed="rId3" cstate="print"/>
          <a:srcRect/>
          <a:stretch>
            <a:fillRect/>
          </a:stretch>
        </p:blipFill>
        <p:spPr bwMode="auto">
          <a:xfrm>
            <a:off x="2438400" y="228600"/>
            <a:ext cx="3673475" cy="5486400"/>
          </a:xfrm>
          <a:prstGeom prst="rect">
            <a:avLst/>
          </a:prstGeom>
          <a:noFill/>
          <a:ln w="9525">
            <a:noFill/>
            <a:miter lim="800000"/>
            <a:headEnd/>
            <a:tailEnd/>
          </a:ln>
        </p:spPr>
      </p:pic>
      <p:sp>
        <p:nvSpPr>
          <p:cNvPr id="4099" name="Text Box 3"/>
          <p:cNvSpPr txBox="1">
            <a:spLocks noChangeArrowheads="1"/>
          </p:cNvSpPr>
          <p:nvPr/>
        </p:nvSpPr>
        <p:spPr bwMode="auto">
          <a:xfrm>
            <a:off x="288925" y="417513"/>
            <a:ext cx="2025650" cy="1465262"/>
          </a:xfrm>
          <a:prstGeom prst="rect">
            <a:avLst/>
          </a:prstGeom>
          <a:noFill/>
          <a:ln w="9525">
            <a:noFill/>
            <a:miter lim="800000"/>
            <a:headEnd/>
            <a:tailEnd/>
          </a:ln>
        </p:spPr>
        <p:txBody>
          <a:bodyPr wrap="none">
            <a:spAutoFit/>
          </a:bodyPr>
          <a:lstStyle/>
          <a:p>
            <a:r>
              <a:rPr lang="en-US"/>
              <a:t>III. Evidence of</a:t>
            </a:r>
          </a:p>
          <a:p>
            <a:r>
              <a:rPr lang="en-US"/>
              <a:t>     Change Over</a:t>
            </a:r>
          </a:p>
          <a:p>
            <a:r>
              <a:rPr lang="en-US"/>
              <a:t>     Time</a:t>
            </a:r>
          </a:p>
          <a:p>
            <a:endParaRPr lang="en-US"/>
          </a:p>
          <a:p>
            <a:r>
              <a:rPr lang="en-US"/>
              <a:t>A.  Vestigial Traits</a:t>
            </a:r>
          </a:p>
        </p:txBody>
      </p:sp>
      <p:sp>
        <p:nvSpPr>
          <p:cNvPr id="4100" name="Rectangle 4"/>
          <p:cNvSpPr>
            <a:spLocks noChangeArrowheads="1"/>
          </p:cNvSpPr>
          <p:nvPr/>
        </p:nvSpPr>
        <p:spPr bwMode="auto">
          <a:xfrm>
            <a:off x="152400" y="6035675"/>
            <a:ext cx="8350250" cy="641350"/>
          </a:xfrm>
          <a:prstGeom prst="rect">
            <a:avLst/>
          </a:prstGeom>
          <a:noFill/>
          <a:ln w="9525">
            <a:noFill/>
            <a:miter lim="800000"/>
            <a:headEnd/>
            <a:tailEnd/>
          </a:ln>
        </p:spPr>
        <p:txBody>
          <a:bodyPr wrap="none" anchor="ctr">
            <a:spAutoFit/>
          </a:bodyPr>
          <a:lstStyle/>
          <a:p>
            <a:r>
              <a:rPr lang="en-US" altLang="ja-JP">
                <a:ea typeface="ＭＳ Ｐゴシック" charset="-128"/>
              </a:rPr>
              <a:t>A useless or rudimentary version of a body part that has an important function in </a:t>
            </a:r>
          </a:p>
          <a:p>
            <a:r>
              <a:rPr lang="en-US" altLang="ja-JP">
                <a:ea typeface="ＭＳ Ｐゴシック" charset="-128"/>
              </a:rPr>
              <a:t>other closely related species </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02_F23"/>
          <p:cNvPicPr>
            <a:picLocks noChangeAspect="1" noChangeArrowheads="1"/>
          </p:cNvPicPr>
          <p:nvPr/>
        </p:nvPicPr>
        <p:blipFill>
          <a:blip r:embed="rId3" cstate="print"/>
          <a:srcRect/>
          <a:stretch>
            <a:fillRect/>
          </a:stretch>
        </p:blipFill>
        <p:spPr bwMode="auto">
          <a:xfrm>
            <a:off x="800100" y="1206500"/>
            <a:ext cx="7353300" cy="5422900"/>
          </a:xfrm>
          <a:prstGeom prst="rect">
            <a:avLst/>
          </a:prstGeom>
          <a:noFill/>
          <a:ln w="9525">
            <a:noFill/>
            <a:miter lim="800000"/>
            <a:headEnd/>
            <a:tailEnd/>
          </a:ln>
        </p:spPr>
      </p:pic>
      <p:sp>
        <p:nvSpPr>
          <p:cNvPr id="31747" name="TextBox 4"/>
          <p:cNvSpPr txBox="1">
            <a:spLocks noChangeArrowheads="1"/>
          </p:cNvSpPr>
          <p:nvPr/>
        </p:nvSpPr>
        <p:spPr bwMode="auto">
          <a:xfrm>
            <a:off x="685800" y="0"/>
            <a:ext cx="5778500" cy="830263"/>
          </a:xfrm>
          <a:prstGeom prst="rect">
            <a:avLst/>
          </a:prstGeom>
          <a:noFill/>
          <a:ln w="9525">
            <a:noFill/>
            <a:miter lim="800000"/>
            <a:headEnd/>
            <a:tailEnd/>
          </a:ln>
        </p:spPr>
        <p:txBody>
          <a:bodyPr wrap="none">
            <a:spAutoFit/>
          </a:bodyPr>
          <a:lstStyle/>
          <a:p>
            <a:r>
              <a:rPr lang="en-US" sz="2400" b="1"/>
              <a:t>Genetic Flaws reveal shared ancestry:</a:t>
            </a:r>
          </a:p>
          <a:p>
            <a:r>
              <a:rPr lang="en-US" sz="2400" b="1"/>
              <a:t>Human-Chimp shared genetic flaws</a:t>
            </a:r>
          </a:p>
        </p:txBody>
      </p:sp>
      <p:sp>
        <p:nvSpPr>
          <p:cNvPr id="31748" name="TextBox 3"/>
          <p:cNvSpPr txBox="1">
            <a:spLocks noChangeArrowheads="1"/>
          </p:cNvSpPr>
          <p:nvPr/>
        </p:nvSpPr>
        <p:spPr bwMode="auto">
          <a:xfrm>
            <a:off x="6705600" y="533400"/>
            <a:ext cx="2325688" cy="646113"/>
          </a:xfrm>
          <a:prstGeom prst="rect">
            <a:avLst/>
          </a:prstGeom>
          <a:noFill/>
          <a:ln w="9525">
            <a:noFill/>
            <a:miter lim="800000"/>
            <a:headEnd/>
            <a:tailEnd/>
          </a:ln>
        </p:spPr>
        <p:txBody>
          <a:bodyPr wrap="none">
            <a:spAutoFit/>
          </a:bodyPr>
          <a:lstStyle/>
          <a:p>
            <a:r>
              <a:rPr lang="en-US"/>
              <a:t>Part of protein coded</a:t>
            </a:r>
          </a:p>
          <a:p>
            <a:r>
              <a:rPr lang="en-US"/>
              <a:t>          by COX10</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02_F24a"/>
          <p:cNvPicPr>
            <a:picLocks noChangeAspect="1" noChangeArrowheads="1"/>
          </p:cNvPicPr>
          <p:nvPr/>
        </p:nvPicPr>
        <p:blipFill>
          <a:blip r:embed="rId3" cstate="print"/>
          <a:srcRect/>
          <a:stretch>
            <a:fillRect/>
          </a:stretch>
        </p:blipFill>
        <p:spPr bwMode="auto">
          <a:xfrm>
            <a:off x="304800" y="520700"/>
            <a:ext cx="8531225" cy="58340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02_F24b"/>
          <p:cNvPicPr>
            <a:picLocks noChangeAspect="1" noChangeArrowheads="1"/>
          </p:cNvPicPr>
          <p:nvPr/>
        </p:nvPicPr>
        <p:blipFill>
          <a:blip r:embed="rId3" cstate="print"/>
          <a:srcRect/>
          <a:stretch>
            <a:fillRect/>
          </a:stretch>
        </p:blipFill>
        <p:spPr bwMode="auto">
          <a:xfrm>
            <a:off x="304800" y="330200"/>
            <a:ext cx="8531225" cy="62087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02_F24c"/>
          <p:cNvPicPr>
            <a:picLocks noChangeAspect="1" noChangeArrowheads="1"/>
          </p:cNvPicPr>
          <p:nvPr/>
        </p:nvPicPr>
        <p:blipFill>
          <a:blip r:embed="rId3" cstate="print"/>
          <a:srcRect/>
          <a:stretch>
            <a:fillRect/>
          </a:stretch>
        </p:blipFill>
        <p:spPr bwMode="auto">
          <a:xfrm>
            <a:off x="304800" y="1841500"/>
            <a:ext cx="8531225" cy="31734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02_F25"/>
          <p:cNvPicPr>
            <a:picLocks noChangeAspect="1" noChangeArrowheads="1"/>
          </p:cNvPicPr>
          <p:nvPr/>
        </p:nvPicPr>
        <p:blipFill>
          <a:blip r:embed="rId3" cstate="print"/>
          <a:srcRect/>
          <a:stretch>
            <a:fillRect/>
          </a:stretch>
        </p:blipFill>
        <p:spPr bwMode="auto">
          <a:xfrm>
            <a:off x="2152650" y="227013"/>
            <a:ext cx="4838700" cy="6402387"/>
          </a:xfrm>
          <a:prstGeom prst="rect">
            <a:avLst/>
          </a:prstGeom>
          <a:noFill/>
          <a:ln w="9525">
            <a:noFill/>
            <a:miter lim="800000"/>
            <a:headEnd/>
            <a:tailEnd/>
          </a:ln>
        </p:spPr>
      </p:pic>
      <p:sp>
        <p:nvSpPr>
          <p:cNvPr id="35843" name="Text Box 3"/>
          <p:cNvSpPr txBox="1">
            <a:spLocks noChangeArrowheads="1"/>
          </p:cNvSpPr>
          <p:nvPr/>
        </p:nvSpPr>
        <p:spPr bwMode="auto">
          <a:xfrm>
            <a:off x="288925" y="36513"/>
            <a:ext cx="2139950" cy="1465262"/>
          </a:xfrm>
          <a:prstGeom prst="rect">
            <a:avLst/>
          </a:prstGeom>
          <a:noFill/>
          <a:ln w="9525">
            <a:noFill/>
            <a:miter lim="800000"/>
            <a:headEnd/>
            <a:tailEnd/>
          </a:ln>
        </p:spPr>
        <p:txBody>
          <a:bodyPr wrap="none">
            <a:spAutoFit/>
          </a:bodyPr>
          <a:lstStyle/>
          <a:p>
            <a:r>
              <a:rPr lang="en-US"/>
              <a:t>V. Timing</a:t>
            </a:r>
          </a:p>
          <a:p>
            <a:endParaRPr lang="en-US"/>
          </a:p>
          <a:p>
            <a:r>
              <a:rPr lang="en-US"/>
              <a:t>A. Evolution occurs</a:t>
            </a:r>
          </a:p>
          <a:p>
            <a:r>
              <a:rPr lang="en-US"/>
              <a:t>over long time</a:t>
            </a:r>
          </a:p>
          <a:p>
            <a:r>
              <a:rPr lang="en-US"/>
              <a:t>periods</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02_F26"/>
          <p:cNvPicPr>
            <a:picLocks noChangeAspect="1" noChangeArrowheads="1"/>
          </p:cNvPicPr>
          <p:nvPr/>
        </p:nvPicPr>
        <p:blipFill>
          <a:blip r:embed="rId3" cstate="print"/>
          <a:srcRect/>
          <a:stretch>
            <a:fillRect/>
          </a:stretch>
        </p:blipFill>
        <p:spPr bwMode="auto">
          <a:xfrm>
            <a:off x="304800" y="317500"/>
            <a:ext cx="8531225" cy="62277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02_T01"/>
          <p:cNvPicPr>
            <a:picLocks noChangeAspect="1" noChangeArrowheads="1"/>
          </p:cNvPicPr>
          <p:nvPr/>
        </p:nvPicPr>
        <p:blipFill>
          <a:blip r:embed="rId3" cstate="print"/>
          <a:srcRect/>
          <a:stretch>
            <a:fillRect/>
          </a:stretch>
        </p:blipFill>
        <p:spPr bwMode="auto">
          <a:xfrm>
            <a:off x="304800" y="685800"/>
            <a:ext cx="8531225" cy="54848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228600"/>
            <a:ext cx="7772400" cy="1470025"/>
          </a:xfrm>
        </p:spPr>
        <p:txBody>
          <a:bodyPr rtlCol="0">
            <a:normAutofit fontScale="90000"/>
          </a:bodyPr>
          <a:lstStyle/>
          <a:p>
            <a:pPr fontAlgn="auto">
              <a:spcAft>
                <a:spcPts val="0"/>
              </a:spcAft>
              <a:defRPr/>
            </a:pPr>
            <a:r>
              <a:rPr lang="en-US" dirty="0" smtClean="0"/>
              <a:t>VI. Religious Essence of Intelligent Design</a:t>
            </a:r>
            <a:br>
              <a:rPr lang="en-US" dirty="0" smtClean="0"/>
            </a:br>
            <a:r>
              <a:rPr lang="en-US" sz="2000" dirty="0" smtClean="0"/>
              <a:t>(Forrest in Evolution The Molecular Landscape, Cold Spring Harbor Laboratory Press, 2009, this slide and the next with the quote from Phillip Johnson)</a:t>
            </a:r>
            <a:endParaRPr lang="en-US" dirty="0" smtClean="0"/>
          </a:p>
        </p:txBody>
      </p:sp>
      <p:sp>
        <p:nvSpPr>
          <p:cNvPr id="3" name="Subtitle 2"/>
          <p:cNvSpPr>
            <a:spLocks noGrp="1"/>
          </p:cNvSpPr>
          <p:nvPr>
            <p:ph type="subTitle" idx="1"/>
          </p:nvPr>
        </p:nvSpPr>
        <p:spPr>
          <a:xfrm>
            <a:off x="0" y="2362200"/>
            <a:ext cx="6400800" cy="3200400"/>
          </a:xfrm>
        </p:spPr>
        <p:txBody>
          <a:bodyPr rtlCol="0">
            <a:normAutofit fontScale="85000" lnSpcReduction="20000"/>
          </a:bodyPr>
          <a:lstStyle/>
          <a:p>
            <a:pPr fontAlgn="auto">
              <a:spcAft>
                <a:spcPts val="0"/>
              </a:spcAft>
              <a:buFont typeface="Arial" pitchFamily="34" charset="0"/>
              <a:buNone/>
              <a:defRPr/>
            </a:pPr>
            <a:r>
              <a:rPr lang="en-US" b="1" dirty="0" smtClean="0"/>
              <a:t>Not a single expert witness over the course of the six week trial identified one major scientific association society or organization that endorsed ID as science….We have concluded that it is not [science], and moreover that ID cannot uncouple itself from its creationist, and thus religious antecedents (Jones 2005)</a:t>
            </a:r>
          </a:p>
        </p:txBody>
      </p:sp>
      <p:pic>
        <p:nvPicPr>
          <p:cNvPr id="4" name="Picture 57" descr="Figure_06_00_L"/>
          <p:cNvPicPr>
            <a:picLocks noChangeAspect="1" noChangeArrowheads="1"/>
          </p:cNvPicPr>
          <p:nvPr/>
        </p:nvPicPr>
        <p:blipFill>
          <a:blip r:embed="rId2" cstate="print"/>
          <a:srcRect/>
          <a:stretch>
            <a:fillRect/>
          </a:stretch>
        </p:blipFill>
        <p:spPr bwMode="auto">
          <a:xfrm>
            <a:off x="6934200" y="1833076"/>
            <a:ext cx="1905000" cy="502492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Phillip Johnson, major proponent of ID in an interview:</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None/>
              <a:defRPr/>
            </a:pPr>
            <a:r>
              <a:rPr lang="en-US" dirty="0" smtClean="0"/>
              <a:t>I also don’t think that there is really a theory of intelligent design at the present time to propose as a comparable alternative to the Darwinian theory, which is, whatever errors it might contain, a fully worked out scheme. There is no intelligent design theory that comparable. Working our a positive theory is the job of the scientific people that we have affiliated with the movement. Some of them are quite convinced that it’s doable ,but that’s for them to prove….No product is ready for competition in the education world.</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The grand </a:t>
            </a:r>
            <a:r>
              <a:rPr lang="en-US" sz="2000" dirty="0" err="1" smtClean="0"/>
              <a:t>ami</a:t>
            </a:r>
            <a:r>
              <a:rPr lang="en-US" sz="2000" dirty="0" smtClean="0"/>
              <a:t> of all science is to cover the greatest number of empirical facts by logical deduction from smallest number of hypotheses or axioms (Albert Einstein)</a:t>
            </a:r>
            <a:endParaRPr lang="en-US" sz="2000" dirty="0"/>
          </a:p>
        </p:txBody>
      </p:sp>
      <p:sp>
        <p:nvSpPr>
          <p:cNvPr id="3" name="Content Placeholder 2"/>
          <p:cNvSpPr>
            <a:spLocks noGrp="1"/>
          </p:cNvSpPr>
          <p:nvPr>
            <p:ph idx="1"/>
          </p:nvPr>
        </p:nvSpPr>
        <p:spPr/>
        <p:txBody>
          <a:bodyPr/>
          <a:lstStyle/>
          <a:p>
            <a:pPr marL="0" indent="0">
              <a:buNone/>
            </a:pPr>
            <a:r>
              <a:rPr lang="en-US" dirty="0" smtClean="0"/>
              <a:t>What is a Theory?</a:t>
            </a:r>
          </a:p>
          <a:p>
            <a:pPr marL="0" indent="0">
              <a:buNone/>
            </a:pPr>
            <a:r>
              <a:rPr lang="en-US" dirty="0"/>
              <a:t>	</a:t>
            </a:r>
            <a:r>
              <a:rPr lang="en-US" dirty="0" smtClean="0"/>
              <a:t>Hierarchical framework that contains clearly formulated postulates based on a minimal set of assumptions from which a set of predictions logically follows.</a:t>
            </a:r>
          </a:p>
          <a:p>
            <a:pPr marL="0" indent="0">
              <a:buNone/>
            </a:pPr>
            <a:endParaRPr lang="en-US" dirty="0"/>
          </a:p>
          <a:p>
            <a:pPr marL="0" indent="0">
              <a:buNone/>
            </a:pPr>
            <a:r>
              <a:rPr lang="en-US" dirty="0" smtClean="0"/>
              <a:t>Theory from </a:t>
            </a:r>
            <a:r>
              <a:rPr lang="en-US" dirty="0" err="1" smtClean="0"/>
              <a:t>theoria</a:t>
            </a:r>
            <a:r>
              <a:rPr lang="en-US" dirty="0" smtClean="0"/>
              <a:t> (Greek) = viewing or contemplation. In use, a way of looking at the world. </a:t>
            </a:r>
          </a:p>
          <a:p>
            <a:pPr marL="0" indent="0">
              <a:buNone/>
            </a:pPr>
            <a:endParaRPr lang="en-US" dirty="0" smtClean="0"/>
          </a:p>
          <a:p>
            <a:endParaRPr lang="en-US" dirty="0"/>
          </a:p>
        </p:txBody>
      </p:sp>
    </p:spTree>
    <p:extLst>
      <p:ext uri="{BB962C8B-B14F-4D97-AF65-F5344CB8AC3E}">
        <p14:creationId xmlns:p14="http://schemas.microsoft.com/office/powerpoint/2010/main" val="796054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02_F04 part 2"/>
          <p:cNvPicPr>
            <a:picLocks noChangeAspect="1" noChangeArrowheads="1"/>
          </p:cNvPicPr>
          <p:nvPr/>
        </p:nvPicPr>
        <p:blipFill>
          <a:blip r:embed="rId3" cstate="print"/>
          <a:srcRect/>
          <a:stretch>
            <a:fillRect/>
          </a:stretch>
        </p:blipFill>
        <p:spPr bwMode="auto">
          <a:xfrm>
            <a:off x="304800" y="292100"/>
            <a:ext cx="8531225" cy="6272213"/>
          </a:xfrm>
          <a:prstGeom prst="rect">
            <a:avLst/>
          </a:prstGeom>
          <a:noFill/>
          <a:ln w="9525">
            <a:noFill/>
            <a:miter lim="800000"/>
            <a:headEnd/>
            <a:tailEnd/>
          </a:ln>
        </p:spPr>
      </p:pic>
      <p:sp>
        <p:nvSpPr>
          <p:cNvPr id="5123" name="TextBox 2"/>
          <p:cNvSpPr txBox="1">
            <a:spLocks noChangeArrowheads="1"/>
          </p:cNvSpPr>
          <p:nvPr/>
        </p:nvSpPr>
        <p:spPr bwMode="auto">
          <a:xfrm>
            <a:off x="6400800" y="990600"/>
            <a:ext cx="2378075" cy="646113"/>
          </a:xfrm>
          <a:prstGeom prst="rect">
            <a:avLst/>
          </a:prstGeom>
          <a:noFill/>
          <a:ln w="9525">
            <a:noFill/>
            <a:miter lim="800000"/>
            <a:headEnd/>
            <a:tailEnd/>
          </a:ln>
        </p:spPr>
        <p:txBody>
          <a:bodyPr wrap="none">
            <a:spAutoFit/>
          </a:bodyPr>
          <a:lstStyle/>
          <a:p>
            <a:r>
              <a:rPr lang="en-US"/>
              <a:t>Rubber boa  has tiny </a:t>
            </a:r>
          </a:p>
          <a:p>
            <a:r>
              <a:rPr lang="en-US"/>
              <a:t>remnant of hind limb</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puck-1-low.tif"/>
          <p:cNvPicPr>
            <a:picLocks noGrp="1" noChangeAspect="1"/>
          </p:cNvPicPr>
          <p:nvPr>
            <p:ph idx="1"/>
          </p:nvPr>
        </p:nvPicPr>
        <p:blipFill>
          <a:blip r:embed="rId2">
            <a:extLst>
              <a:ext uri="{28A0092B-C50C-407E-A947-70E740481C1C}">
                <a14:useLocalDpi xmlns:a14="http://schemas.microsoft.com/office/drawing/2010/main" val="0"/>
              </a:ext>
            </a:extLst>
          </a:blip>
          <a:srcRect l="-81900" r="-81900"/>
          <a:stretch>
            <a:fillRect/>
          </a:stretch>
        </p:blipFill>
        <p:spPr>
          <a:xfrm>
            <a:off x="457200" y="15936"/>
            <a:ext cx="8229600" cy="6842063"/>
          </a:xfrm>
        </p:spPr>
      </p:pic>
      <p:sp>
        <p:nvSpPr>
          <p:cNvPr id="4" name="Rectangle 3"/>
          <p:cNvSpPr/>
          <p:nvPr/>
        </p:nvSpPr>
        <p:spPr>
          <a:xfrm>
            <a:off x="3799994" y="3244334"/>
            <a:ext cx="184666"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42530653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Much effort to educate public</a:t>
            </a:r>
            <a:endParaRPr lang="en-US" dirty="0"/>
          </a:p>
        </p:txBody>
      </p:sp>
      <p:sp>
        <p:nvSpPr>
          <p:cNvPr id="3" name="Content Placeholder 2"/>
          <p:cNvSpPr>
            <a:spLocks noGrp="1"/>
          </p:cNvSpPr>
          <p:nvPr>
            <p:ph idx="1"/>
          </p:nvPr>
        </p:nvSpPr>
        <p:spPr/>
        <p:txBody>
          <a:bodyPr/>
          <a:lstStyle/>
          <a:p>
            <a:r>
              <a:rPr lang="en-US" dirty="0" smtClean="0"/>
              <a:t>Science and faith does not conflict</a:t>
            </a:r>
          </a:p>
          <a:p>
            <a:r>
              <a:rPr lang="en-US" dirty="0" smtClean="0"/>
              <a:t>Public and private initiatives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90600" y="1066800"/>
            <a:ext cx="7391400" cy="5503953"/>
          </a:xfrm>
          <a:prstGeom prst="rect">
            <a:avLst/>
          </a:prstGeom>
          <a:noFill/>
          <a:ln w="9525">
            <a:noFill/>
            <a:miter lim="800000"/>
            <a:headEnd/>
            <a:tailEnd/>
          </a:ln>
        </p:spPr>
      </p:pic>
      <p:sp>
        <p:nvSpPr>
          <p:cNvPr id="6" name="TextBox 5"/>
          <p:cNvSpPr txBox="1"/>
          <p:nvPr/>
        </p:nvSpPr>
        <p:spPr>
          <a:xfrm>
            <a:off x="457200" y="0"/>
            <a:ext cx="8382000" cy="830997"/>
          </a:xfrm>
          <a:prstGeom prst="rect">
            <a:avLst/>
          </a:prstGeom>
          <a:noFill/>
        </p:spPr>
        <p:txBody>
          <a:bodyPr wrap="square" rtlCol="0">
            <a:spAutoFit/>
          </a:bodyPr>
          <a:lstStyle/>
          <a:p>
            <a:pPr algn="ctr"/>
            <a:r>
              <a:rPr lang="en-US" sz="2400" b="1" dirty="0" smtClean="0"/>
              <a:t>US resistance to Evolution</a:t>
            </a:r>
          </a:p>
          <a:p>
            <a:pPr algn="ctr"/>
            <a:r>
              <a:rPr lang="en-US" sz="2400" b="1" dirty="0" smtClean="0"/>
              <a:t>Coyne, 2012, Evolution</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2590800" y="0"/>
            <a:ext cx="4419600" cy="673199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0"/>
            <a:ext cx="8229600" cy="1143000"/>
          </a:xfrm>
        </p:spPr>
        <p:txBody>
          <a:bodyPr/>
          <a:lstStyle/>
          <a:p>
            <a:pPr eaLnBrk="1" hangingPunct="1"/>
            <a:r>
              <a:rPr lang="en-US" sz="4000" dirty="0" smtClean="0"/>
              <a:t>Conclusion, Evidence for Evolution</a:t>
            </a:r>
          </a:p>
        </p:txBody>
      </p:sp>
      <p:sp>
        <p:nvSpPr>
          <p:cNvPr id="40963" name="Rectangle 3"/>
          <p:cNvSpPr>
            <a:spLocks noGrp="1" noChangeArrowheads="1"/>
          </p:cNvSpPr>
          <p:nvPr>
            <p:ph type="body" idx="1"/>
          </p:nvPr>
        </p:nvSpPr>
        <p:spPr>
          <a:xfrm>
            <a:off x="457200" y="914400"/>
            <a:ext cx="8229600" cy="4525963"/>
          </a:xfrm>
        </p:spPr>
        <p:txBody>
          <a:bodyPr/>
          <a:lstStyle/>
          <a:p>
            <a:pPr eaLnBrk="1" hangingPunct="1">
              <a:lnSpc>
                <a:spcPct val="90000"/>
              </a:lnSpc>
            </a:pPr>
            <a:r>
              <a:rPr lang="en-US" sz="2800" dirty="0" smtClean="0"/>
              <a:t>Descent with modification</a:t>
            </a:r>
          </a:p>
          <a:p>
            <a:pPr eaLnBrk="1" hangingPunct="1">
              <a:lnSpc>
                <a:spcPct val="90000"/>
              </a:lnSpc>
            </a:pPr>
            <a:r>
              <a:rPr lang="en-US" sz="2800" dirty="0" smtClean="0"/>
              <a:t>Vestigial traits</a:t>
            </a:r>
          </a:p>
          <a:p>
            <a:pPr eaLnBrk="1" hangingPunct="1">
              <a:lnSpc>
                <a:spcPct val="90000"/>
              </a:lnSpc>
            </a:pPr>
            <a:r>
              <a:rPr lang="en-US" sz="2800" dirty="0" smtClean="0"/>
              <a:t>Darwin’s Law of Succession</a:t>
            </a:r>
          </a:p>
          <a:p>
            <a:pPr eaLnBrk="1" hangingPunct="1">
              <a:lnSpc>
                <a:spcPct val="90000"/>
              </a:lnSpc>
            </a:pPr>
            <a:r>
              <a:rPr lang="en-US" sz="2800" dirty="0" smtClean="0"/>
              <a:t>Transitional forms in fossil record</a:t>
            </a:r>
          </a:p>
          <a:p>
            <a:pPr eaLnBrk="1" hangingPunct="1">
              <a:lnSpc>
                <a:spcPct val="90000"/>
              </a:lnSpc>
            </a:pPr>
            <a:r>
              <a:rPr lang="en-US" sz="2800" dirty="0" smtClean="0"/>
              <a:t>Common Ancestry</a:t>
            </a:r>
          </a:p>
          <a:p>
            <a:pPr eaLnBrk="1" hangingPunct="1">
              <a:lnSpc>
                <a:spcPct val="90000"/>
              </a:lnSpc>
            </a:pPr>
            <a:r>
              <a:rPr lang="en-US" sz="2800" dirty="0" smtClean="0"/>
              <a:t>Phylogenies</a:t>
            </a:r>
          </a:p>
          <a:p>
            <a:pPr eaLnBrk="1" hangingPunct="1">
              <a:lnSpc>
                <a:spcPct val="90000"/>
              </a:lnSpc>
            </a:pPr>
            <a:r>
              <a:rPr lang="en-US" sz="2800" dirty="0" smtClean="0"/>
              <a:t>Homology</a:t>
            </a:r>
          </a:p>
          <a:p>
            <a:pPr eaLnBrk="1" hangingPunct="1">
              <a:lnSpc>
                <a:spcPct val="90000"/>
              </a:lnSpc>
            </a:pPr>
            <a:r>
              <a:rPr lang="en-US" sz="2800" dirty="0" smtClean="0"/>
              <a:t>Extinction</a:t>
            </a:r>
          </a:p>
          <a:p>
            <a:pPr eaLnBrk="1" hangingPunct="1">
              <a:lnSpc>
                <a:spcPct val="90000"/>
              </a:lnSpc>
            </a:pPr>
            <a:r>
              <a:rPr lang="en-US" sz="2800" dirty="0" smtClean="0"/>
              <a:t>Recent evolution</a:t>
            </a:r>
          </a:p>
          <a:p>
            <a:pPr eaLnBrk="1" hangingPunct="1">
              <a:lnSpc>
                <a:spcPct val="90000"/>
              </a:lnSpc>
            </a:pPr>
            <a:r>
              <a:rPr lang="en-US" sz="2800" dirty="0" smtClean="0"/>
              <a:t>Age of Earth</a:t>
            </a:r>
          </a:p>
          <a:p>
            <a:pPr eaLnBrk="1" hangingPunct="1">
              <a:lnSpc>
                <a:spcPct val="90000"/>
              </a:lnSpc>
            </a:pPr>
            <a:r>
              <a:rPr lang="en-US" sz="2800" dirty="0" smtClean="0"/>
              <a:t>Science uses natural phenomenon to describe the world. Supernatural explanations do not belong in science classes.</a:t>
            </a:r>
          </a:p>
          <a:p>
            <a:pPr eaLnBrk="1" hangingPunct="1">
              <a:lnSpc>
                <a:spcPct val="90000"/>
              </a:lnSpc>
            </a:pPr>
            <a:endParaRPr lang="en-US" sz="2800" dirty="0" smtClean="0"/>
          </a:p>
          <a:p>
            <a:pPr eaLnBrk="1" hangingPunct="1">
              <a:lnSpc>
                <a:spcPct val="90000"/>
              </a:lnSpc>
            </a:pPr>
            <a:endParaRPr lang="en-US" sz="2800" dirty="0" smtClean="0"/>
          </a:p>
          <a:p>
            <a:pPr eaLnBrk="1" hangingPunct="1">
              <a:lnSpc>
                <a:spcPct val="90000"/>
              </a:lnSpc>
            </a:pPr>
            <a:endParaRPr 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2_F05"/>
          <p:cNvPicPr>
            <a:picLocks noChangeAspect="1" noChangeArrowheads="1"/>
          </p:cNvPicPr>
          <p:nvPr/>
        </p:nvPicPr>
        <p:blipFill>
          <a:blip r:embed="rId3" cstate="print"/>
          <a:srcRect/>
          <a:stretch>
            <a:fillRect/>
          </a:stretch>
        </p:blipFill>
        <p:spPr bwMode="auto">
          <a:xfrm>
            <a:off x="304800" y="1435100"/>
            <a:ext cx="8531225" cy="3992563"/>
          </a:xfrm>
          <a:prstGeom prst="rect">
            <a:avLst/>
          </a:prstGeom>
          <a:noFill/>
          <a:ln w="9525">
            <a:noFill/>
            <a:miter lim="800000"/>
            <a:headEnd/>
            <a:tailEnd/>
          </a:ln>
        </p:spPr>
      </p:pic>
      <p:sp>
        <p:nvSpPr>
          <p:cNvPr id="6147" name="TextBox 2"/>
          <p:cNvSpPr txBox="1">
            <a:spLocks noChangeArrowheads="1"/>
          </p:cNvSpPr>
          <p:nvPr/>
        </p:nvSpPr>
        <p:spPr bwMode="auto">
          <a:xfrm>
            <a:off x="381000" y="5943600"/>
            <a:ext cx="8456613" cy="646113"/>
          </a:xfrm>
          <a:prstGeom prst="rect">
            <a:avLst/>
          </a:prstGeom>
          <a:noFill/>
          <a:ln w="9525">
            <a:noFill/>
            <a:miter lim="800000"/>
            <a:headEnd/>
            <a:tailEnd/>
          </a:ln>
        </p:spPr>
        <p:txBody>
          <a:bodyPr wrap="none">
            <a:spAutoFit/>
          </a:bodyPr>
          <a:lstStyle/>
          <a:p>
            <a:r>
              <a:rPr lang="en-US"/>
              <a:t>Humans: vestigial tailbone                                              goosebumps are remnant</a:t>
            </a:r>
          </a:p>
          <a:p>
            <a:r>
              <a:rPr lang="en-US"/>
              <a:t>                                                                                           of erecting hair</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5334000" y="6248400"/>
            <a:ext cx="3621088" cy="369888"/>
          </a:xfrm>
          <a:prstGeom prst="rect">
            <a:avLst/>
          </a:prstGeom>
          <a:noFill/>
          <a:ln w="9525">
            <a:noFill/>
            <a:miter lim="800000"/>
            <a:headEnd/>
            <a:tailEnd/>
          </a:ln>
        </p:spPr>
        <p:txBody>
          <a:bodyPr wrap="none">
            <a:spAutoFit/>
          </a:bodyPr>
          <a:lstStyle/>
          <a:p>
            <a:r>
              <a:rPr lang="en-US"/>
              <a:t>http://en.wikipedia.org/wiki/CMAH</a:t>
            </a:r>
          </a:p>
        </p:txBody>
      </p:sp>
      <p:sp>
        <p:nvSpPr>
          <p:cNvPr id="7171" name="TextBox 3"/>
          <p:cNvSpPr txBox="1">
            <a:spLocks noChangeArrowheads="1"/>
          </p:cNvSpPr>
          <p:nvPr/>
        </p:nvSpPr>
        <p:spPr bwMode="auto">
          <a:xfrm>
            <a:off x="0" y="228600"/>
            <a:ext cx="9891713" cy="7910513"/>
          </a:xfrm>
          <a:prstGeom prst="rect">
            <a:avLst/>
          </a:prstGeom>
          <a:noFill/>
          <a:ln w="9525">
            <a:noFill/>
            <a:miter lim="800000"/>
            <a:headEnd/>
            <a:tailEnd/>
          </a:ln>
        </p:spPr>
        <p:txBody>
          <a:bodyPr>
            <a:spAutoFit/>
          </a:bodyPr>
          <a:lstStyle/>
          <a:p>
            <a:r>
              <a:rPr lang="en-US" sz="2000" dirty="0" err="1"/>
              <a:t>Enzyme:</a:t>
            </a:r>
            <a:r>
              <a:rPr lang="en-US" sz="2000" b="1" dirty="0" err="1"/>
              <a:t>Putative</a:t>
            </a:r>
            <a:r>
              <a:rPr lang="en-US" sz="2000" b="1" dirty="0"/>
              <a:t> </a:t>
            </a:r>
            <a:r>
              <a:rPr lang="en-US" sz="2000" b="1" dirty="0" err="1"/>
              <a:t>cytidine</a:t>
            </a:r>
            <a:r>
              <a:rPr lang="en-US" sz="2000" b="1" dirty="0"/>
              <a:t> </a:t>
            </a:r>
            <a:r>
              <a:rPr lang="en-US" sz="2000" b="1" dirty="0" err="1"/>
              <a:t>monophosphate</a:t>
            </a:r>
            <a:r>
              <a:rPr lang="en-US" sz="2000" b="1" dirty="0"/>
              <a:t>-N-</a:t>
            </a:r>
            <a:r>
              <a:rPr lang="en-US" sz="2000" b="1" dirty="0" err="1"/>
              <a:t>acetylneuraminic</a:t>
            </a:r>
            <a:r>
              <a:rPr lang="en-US" sz="2000" b="1" dirty="0"/>
              <a:t> acid</a:t>
            </a:r>
          </a:p>
          <a:p>
            <a:r>
              <a:rPr lang="en-US" sz="2000" b="1" dirty="0"/>
              <a:t> </a:t>
            </a:r>
            <a:r>
              <a:rPr lang="en-US" sz="2000" b="1" dirty="0" err="1"/>
              <a:t>hydroxylase</a:t>
            </a:r>
            <a:r>
              <a:rPr lang="en-US" sz="2000" b="1" dirty="0"/>
              <a:t>-like protein</a:t>
            </a:r>
          </a:p>
          <a:p>
            <a:endParaRPr lang="en-US" b="1" dirty="0"/>
          </a:p>
          <a:p>
            <a:r>
              <a:rPr lang="en-US" b="1" dirty="0"/>
              <a:t>In Humans coded by CMAH locus</a:t>
            </a:r>
          </a:p>
          <a:p>
            <a:endParaRPr lang="en-US" b="1" dirty="0"/>
          </a:p>
          <a:p>
            <a:r>
              <a:rPr lang="en-US" b="1" dirty="0"/>
              <a:t>-- Two most common forms of </a:t>
            </a:r>
            <a:r>
              <a:rPr lang="en-US" b="1" dirty="0" err="1"/>
              <a:t>sialic</a:t>
            </a:r>
            <a:r>
              <a:rPr lang="en-US" b="1" dirty="0"/>
              <a:t> acid found in mammalian cells are </a:t>
            </a:r>
          </a:p>
          <a:p>
            <a:r>
              <a:rPr lang="en-US" b="1" dirty="0"/>
              <a:t>	N-</a:t>
            </a:r>
            <a:r>
              <a:rPr lang="en-US" b="1" dirty="0" err="1"/>
              <a:t>acetylneuraminic</a:t>
            </a:r>
            <a:r>
              <a:rPr lang="en-US" b="1" dirty="0"/>
              <a:t> acid (Neu5Ac) and its </a:t>
            </a:r>
            <a:r>
              <a:rPr lang="en-US" b="1" dirty="0" err="1"/>
              <a:t>hydroxylated</a:t>
            </a:r>
            <a:r>
              <a:rPr lang="en-US" b="1" dirty="0"/>
              <a:t> derivative, </a:t>
            </a:r>
          </a:p>
          <a:p>
            <a:r>
              <a:rPr lang="en-US" b="1" dirty="0"/>
              <a:t>	N-</a:t>
            </a:r>
            <a:r>
              <a:rPr lang="en-US" b="1" dirty="0" err="1"/>
              <a:t>glycolylneuraminic</a:t>
            </a:r>
            <a:r>
              <a:rPr lang="en-US" b="1" dirty="0"/>
              <a:t> acid (Neu5Gc). </a:t>
            </a:r>
          </a:p>
          <a:p>
            <a:endParaRPr lang="en-US" dirty="0"/>
          </a:p>
          <a:p>
            <a:r>
              <a:rPr lang="en-US" b="1" dirty="0"/>
              <a:t>-- Neu5Gc not detectable in human tissues although abundant in other mammals.  </a:t>
            </a:r>
          </a:p>
          <a:p>
            <a:endParaRPr lang="en-US" dirty="0"/>
          </a:p>
          <a:p>
            <a:r>
              <a:rPr lang="en-US" b="1" dirty="0"/>
              <a:t>-- Absence of Neu5Gc in humans is due to a </a:t>
            </a:r>
            <a:r>
              <a:rPr lang="en-US" b="1" dirty="0" smtClean="0"/>
              <a:t>92-base pair deletion</a:t>
            </a:r>
            <a:endParaRPr lang="en-US" b="1" dirty="0"/>
          </a:p>
          <a:p>
            <a:r>
              <a:rPr lang="en-US" b="1" dirty="0"/>
              <a:t>	CMAH encoding </a:t>
            </a:r>
            <a:r>
              <a:rPr lang="en-US" b="1" dirty="0" err="1"/>
              <a:t>cytidine</a:t>
            </a:r>
            <a:r>
              <a:rPr lang="en-US" b="1" dirty="0"/>
              <a:t> </a:t>
            </a:r>
            <a:r>
              <a:rPr lang="en-US" b="1" dirty="0" err="1"/>
              <a:t>monophosphate</a:t>
            </a:r>
            <a:r>
              <a:rPr lang="en-US" b="1" dirty="0"/>
              <a:t>-N-</a:t>
            </a:r>
            <a:r>
              <a:rPr lang="en-US" b="1" dirty="0" err="1"/>
              <a:t>acetylneuraminic</a:t>
            </a:r>
            <a:r>
              <a:rPr lang="en-US" b="1" dirty="0"/>
              <a:t> acid </a:t>
            </a:r>
          </a:p>
          <a:p>
            <a:r>
              <a:rPr lang="en-US" b="1" dirty="0"/>
              <a:t>	</a:t>
            </a:r>
            <a:r>
              <a:rPr lang="en-US" b="1" dirty="0" err="1"/>
              <a:t>hydroxylase</a:t>
            </a:r>
            <a:r>
              <a:rPr lang="en-US" b="1" dirty="0"/>
              <a:t>, an enzyme responsible for Neu5Gc biosynthesis</a:t>
            </a:r>
          </a:p>
          <a:p>
            <a:endParaRPr lang="en-US" dirty="0"/>
          </a:p>
          <a:p>
            <a:r>
              <a:rPr lang="en-US" b="1" dirty="0"/>
              <a:t>-- Homologous sequence from mouse, pig and chimpanzee does not have deletion</a:t>
            </a:r>
          </a:p>
          <a:p>
            <a:endParaRPr lang="en-US" b="1" dirty="0"/>
          </a:p>
          <a:p>
            <a:r>
              <a:rPr lang="en-US" b="1" dirty="0"/>
              <a:t>-- Deletion occurred about 3.2 million years ago, some 3 million years after split of</a:t>
            </a:r>
          </a:p>
          <a:p>
            <a:r>
              <a:rPr lang="en-US" b="1" dirty="0"/>
              <a:t>	 human lineage from chimps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2_F06"/>
          <p:cNvPicPr>
            <a:picLocks noChangeAspect="1" noChangeArrowheads="1"/>
          </p:cNvPicPr>
          <p:nvPr/>
        </p:nvPicPr>
        <p:blipFill>
          <a:blip r:embed="rId3" cstate="print"/>
          <a:srcRect/>
          <a:stretch>
            <a:fillRect/>
          </a:stretch>
        </p:blipFill>
        <p:spPr bwMode="auto">
          <a:xfrm>
            <a:off x="368300" y="228600"/>
            <a:ext cx="8423275" cy="6399213"/>
          </a:xfrm>
          <a:prstGeom prst="rect">
            <a:avLst/>
          </a:prstGeom>
          <a:noFill/>
          <a:ln w="9525">
            <a:noFill/>
            <a:miter lim="800000"/>
            <a:headEnd/>
            <a:tailEnd/>
          </a:ln>
        </p:spPr>
      </p:pic>
      <p:sp>
        <p:nvSpPr>
          <p:cNvPr id="8195" name="TextBox 2"/>
          <p:cNvSpPr txBox="1">
            <a:spLocks noChangeArrowheads="1"/>
          </p:cNvSpPr>
          <p:nvPr/>
        </p:nvSpPr>
        <p:spPr bwMode="auto">
          <a:xfrm>
            <a:off x="4038600" y="4038600"/>
            <a:ext cx="1851025" cy="923925"/>
          </a:xfrm>
          <a:prstGeom prst="rect">
            <a:avLst/>
          </a:prstGeom>
          <a:noFill/>
          <a:ln w="9525">
            <a:noFill/>
            <a:miter lim="800000"/>
            <a:headEnd/>
            <a:tailEnd/>
          </a:ln>
        </p:spPr>
        <p:txBody>
          <a:bodyPr wrap="none">
            <a:spAutoFit/>
          </a:bodyPr>
          <a:lstStyle/>
          <a:p>
            <a:r>
              <a:rPr lang="en-US"/>
              <a:t>Remnant digit</a:t>
            </a:r>
          </a:p>
          <a:p>
            <a:r>
              <a:rPr lang="en-US"/>
              <a:t>  appears during</a:t>
            </a:r>
          </a:p>
          <a:p>
            <a:r>
              <a:rPr lang="en-US"/>
              <a:t>  development</a:t>
            </a:r>
          </a:p>
        </p:txBody>
      </p:sp>
      <p:sp>
        <p:nvSpPr>
          <p:cNvPr id="8196" name="TextBox 3"/>
          <p:cNvSpPr txBox="1">
            <a:spLocks noChangeArrowheads="1"/>
          </p:cNvSpPr>
          <p:nvPr/>
        </p:nvSpPr>
        <p:spPr bwMode="auto">
          <a:xfrm>
            <a:off x="609600" y="457200"/>
            <a:ext cx="5969000" cy="369888"/>
          </a:xfrm>
          <a:prstGeom prst="rect">
            <a:avLst/>
          </a:prstGeom>
          <a:noFill/>
          <a:ln w="9525">
            <a:noFill/>
            <a:miter lim="800000"/>
            <a:headEnd/>
            <a:tailEnd/>
          </a:ln>
        </p:spPr>
        <p:txBody>
          <a:bodyPr wrap="none">
            <a:spAutoFit/>
          </a:bodyPr>
          <a:lstStyle/>
          <a:p>
            <a:r>
              <a:rPr lang="en-US"/>
              <a:t>Chicken  wings                                              Chicken feet</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cstate="print"/>
          <a:srcRect/>
          <a:stretch>
            <a:fillRect/>
          </a:stretch>
        </p:blipFill>
        <p:spPr bwMode="auto">
          <a:xfrm>
            <a:off x="2297113" y="914400"/>
            <a:ext cx="5170487" cy="5240338"/>
          </a:xfrm>
          <a:prstGeom prst="rect">
            <a:avLst/>
          </a:prstGeom>
          <a:noFill/>
          <a:ln w="9525">
            <a:noFill/>
            <a:miter lim="800000"/>
            <a:headEnd/>
            <a:tailEnd/>
          </a:ln>
        </p:spPr>
      </p:pic>
      <p:sp>
        <p:nvSpPr>
          <p:cNvPr id="9219" name="Text Box 5"/>
          <p:cNvSpPr txBox="1">
            <a:spLocks noChangeArrowheads="1"/>
          </p:cNvSpPr>
          <p:nvPr/>
        </p:nvSpPr>
        <p:spPr bwMode="auto">
          <a:xfrm>
            <a:off x="974725" y="493713"/>
            <a:ext cx="3892550" cy="366712"/>
          </a:xfrm>
          <a:prstGeom prst="rect">
            <a:avLst/>
          </a:prstGeom>
          <a:noFill/>
          <a:ln w="9525">
            <a:noFill/>
            <a:miter lim="800000"/>
            <a:headEnd/>
            <a:tailEnd/>
          </a:ln>
        </p:spPr>
        <p:txBody>
          <a:bodyPr wrap="none">
            <a:spAutoFit/>
          </a:bodyPr>
          <a:lstStyle/>
          <a:p>
            <a:r>
              <a:rPr lang="en-US"/>
              <a:t>Three </a:t>
            </a:r>
            <a:r>
              <a:rPr lang="en-US" i="1"/>
              <a:t>Pedicularis</a:t>
            </a:r>
            <a:r>
              <a:rPr lang="en-US"/>
              <a:t> species from Tibet</a:t>
            </a:r>
          </a:p>
        </p:txBody>
      </p:sp>
      <p:sp>
        <p:nvSpPr>
          <p:cNvPr id="4" name="Oval 3"/>
          <p:cNvSpPr/>
          <p:nvPr/>
        </p:nvSpPr>
        <p:spPr>
          <a:xfrm>
            <a:off x="2068513" y="1066800"/>
            <a:ext cx="2286000" cy="2362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1" name="TextBox 4"/>
          <p:cNvSpPr txBox="1">
            <a:spLocks noChangeArrowheads="1"/>
          </p:cNvSpPr>
          <p:nvPr/>
        </p:nvSpPr>
        <p:spPr bwMode="auto">
          <a:xfrm>
            <a:off x="-76200" y="1752600"/>
            <a:ext cx="2185988" cy="646113"/>
          </a:xfrm>
          <a:prstGeom prst="rect">
            <a:avLst/>
          </a:prstGeom>
          <a:noFill/>
          <a:ln w="9525">
            <a:noFill/>
            <a:miter lim="800000"/>
            <a:headEnd/>
            <a:tailEnd/>
          </a:ln>
        </p:spPr>
        <p:txBody>
          <a:bodyPr wrap="none">
            <a:spAutoFit/>
          </a:bodyPr>
          <a:lstStyle/>
          <a:p>
            <a:r>
              <a:rPr lang="en-US"/>
              <a:t>Long tubed species</a:t>
            </a:r>
          </a:p>
          <a:p>
            <a:r>
              <a:rPr lang="en-US"/>
              <a:t> are nectarless</a:t>
            </a:r>
          </a:p>
        </p:txBody>
      </p:sp>
      <p:sp>
        <p:nvSpPr>
          <p:cNvPr id="6" name="TextBox 5"/>
          <p:cNvSpPr txBox="1"/>
          <p:nvPr/>
        </p:nvSpPr>
        <p:spPr>
          <a:xfrm>
            <a:off x="5943600" y="6248400"/>
            <a:ext cx="2736647" cy="369332"/>
          </a:xfrm>
          <a:prstGeom prst="rect">
            <a:avLst/>
          </a:prstGeom>
          <a:noFill/>
        </p:spPr>
        <p:txBody>
          <a:bodyPr wrap="none" rtlCol="0">
            <a:spAutoFit/>
          </a:bodyPr>
          <a:lstStyle/>
          <a:p>
            <a:r>
              <a:rPr lang="en-US" i="1" dirty="0" smtClean="0"/>
              <a:t>Huang and Fenster 2007</a:t>
            </a:r>
            <a:endParaRPr lang="en-US" i="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3" cstate="print"/>
          <a:srcRect/>
          <a:stretch>
            <a:fillRect/>
          </a:stretch>
        </p:blipFill>
        <p:spPr bwMode="auto">
          <a:xfrm>
            <a:off x="2057400" y="1295400"/>
            <a:ext cx="5791200" cy="3884613"/>
          </a:xfrm>
          <a:prstGeom prst="rect">
            <a:avLst/>
          </a:prstGeom>
          <a:noFill/>
          <a:ln w="9525">
            <a:noFill/>
            <a:miter lim="800000"/>
            <a:headEnd/>
            <a:tailEnd/>
          </a:ln>
        </p:spPr>
      </p:pic>
      <p:sp>
        <p:nvSpPr>
          <p:cNvPr id="10243" name="Rectangle 7"/>
          <p:cNvSpPr>
            <a:spLocks noChangeArrowheads="1"/>
          </p:cNvSpPr>
          <p:nvPr/>
        </p:nvSpPr>
        <p:spPr bwMode="auto">
          <a:xfrm>
            <a:off x="-76200" y="5715000"/>
            <a:ext cx="9220200" cy="1004888"/>
          </a:xfrm>
          <a:prstGeom prst="rect">
            <a:avLst/>
          </a:prstGeom>
          <a:noFill/>
          <a:ln w="9525">
            <a:noFill/>
            <a:miter lim="800000"/>
            <a:headEnd/>
            <a:tailEnd/>
          </a:ln>
        </p:spPr>
        <p:txBody>
          <a:bodyPr>
            <a:spAutoFit/>
          </a:bodyPr>
          <a:lstStyle/>
          <a:p>
            <a:r>
              <a:rPr lang="en-US"/>
              <a:t>Fig. 3 </a:t>
            </a:r>
            <a:r>
              <a:rPr lang="en-US" sz="1400" b="1"/>
              <a:t>Nectary SEM micrographs of three Pedicularis species. a, d, Pedicularis densispica. b, c, Pedicularis gruina. c, f, Pedicularis siphonantha. a–c, Views of ovary with the nectary (arrow) at its base, showing different sizes of nectary. Scale bars ¼ 100 mm. d–f, Detail of the nectary epidermis, showing different fullness of epidermis cells among three species. Scale bars ¼ 10 mm.</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657</TotalTime>
  <Words>2670</Words>
  <Application>Microsoft Macintosh PowerPoint</Application>
  <PresentationFormat>On-screen Show (4:3)</PresentationFormat>
  <Paragraphs>248</Paragraphs>
  <Slides>44</Slides>
  <Notes>36</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 Religious Essence of Intelligent Design (Forrest in Evolution The Molecular Landscape, Cold Spring Harbor Laboratory Press, 2009, this slide and the next with the quote from Phillip Johnson)</vt:lpstr>
      <vt:lpstr>Phillip Johnson, major proponent of ID in an interview:</vt:lpstr>
      <vt:lpstr>The grand ami of all science is to cover the greatest number of empirical facts by logical deduction from smallest number of hypotheses or axioms (Albert Einstein)</vt:lpstr>
      <vt:lpstr>PowerPoint Presentation</vt:lpstr>
      <vt:lpstr>Much effort to educate public</vt:lpstr>
      <vt:lpstr>PowerPoint Presentation</vt:lpstr>
      <vt:lpstr>PowerPoint Presentation</vt:lpstr>
      <vt:lpstr>Conclusion, Evidence for Evolution</vt:lpstr>
    </vt:vector>
  </TitlesOfParts>
  <Company>University of Maryland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Charles Fenster</dc:creator>
  <cp:lastModifiedBy>Charles Fenster</cp:lastModifiedBy>
  <cp:revision>61</cp:revision>
  <dcterms:created xsi:type="dcterms:W3CDTF">2008-08-27T17:45:00Z</dcterms:created>
  <dcterms:modified xsi:type="dcterms:W3CDTF">2014-09-09T14:23:33Z</dcterms:modified>
</cp:coreProperties>
</file>